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258" r:id="rId5"/>
    <p:sldId id="462" r:id="rId6"/>
    <p:sldId id="267" r:id="rId7"/>
    <p:sldId id="268" r:id="rId8"/>
    <p:sldId id="457" r:id="rId9"/>
    <p:sldId id="269" r:id="rId10"/>
    <p:sldId id="440" r:id="rId11"/>
    <p:sldId id="285" r:id="rId12"/>
    <p:sldId id="458" r:id="rId13"/>
    <p:sldId id="288" r:id="rId14"/>
    <p:sldId id="281" r:id="rId15"/>
    <p:sldId id="433" r:id="rId16"/>
    <p:sldId id="434" r:id="rId17"/>
    <p:sldId id="442" r:id="rId18"/>
    <p:sldId id="443" r:id="rId19"/>
    <p:sldId id="435" r:id="rId20"/>
    <p:sldId id="423" r:id="rId21"/>
    <p:sldId id="444" r:id="rId22"/>
    <p:sldId id="265" r:id="rId23"/>
    <p:sldId id="448" r:id="rId24"/>
    <p:sldId id="449" r:id="rId25"/>
    <p:sldId id="450" r:id="rId26"/>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p:restoredTop sz="94343" autoAdjust="0"/>
  </p:normalViewPr>
  <p:slideViewPr>
    <p:cSldViewPr snapToGrid="0" snapToObjects="1">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91105325094911"/>
          <c:y val="5.9679879544072355E-2"/>
          <c:w val="0.66717858238357097"/>
          <c:h val="0.79918984887424049"/>
        </c:manualLayout>
      </c:layout>
      <c:pieChart>
        <c:varyColors val="1"/>
        <c:ser>
          <c:idx val="0"/>
          <c:order val="0"/>
          <c:dPt>
            <c:idx val="0"/>
            <c:bubble3D val="0"/>
            <c:spPr>
              <a:solidFill>
                <a:schemeClr val="accent4"/>
              </a:solidFill>
              <a:ln w="19050">
                <a:solidFill>
                  <a:schemeClr val="lt1"/>
                </a:solidFill>
              </a:ln>
              <a:effectLst/>
            </c:spPr>
            <c:extLst>
              <c:ext xmlns:c16="http://schemas.microsoft.com/office/drawing/2014/chart" uri="{C3380CC4-5D6E-409C-BE32-E72D297353CC}">
                <c16:uniqueId val="{00000001-1F1E-4626-BDB2-9DA6E1F4A9C6}"/>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1F1E-4626-BDB2-9DA6E1F4A9C6}"/>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1F1E-4626-BDB2-9DA6E1F4A9C6}"/>
              </c:ext>
            </c:extLst>
          </c:dPt>
          <c:dLbls>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F1E-4626-BDB2-9DA6E1F4A9C6}"/>
                </c:ext>
              </c:extLst>
            </c:dLbl>
            <c:dLbl>
              <c:idx val="1"/>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F1E-4626-BDB2-9DA6E1F4A9C6}"/>
                </c:ext>
              </c:extLst>
            </c:dLbl>
            <c:dLbl>
              <c:idx val="2"/>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1F1E-4626-BDB2-9DA6E1F4A9C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Hoja1!$A$4:$A$6</c:f>
              <c:strCache>
                <c:ptCount val="3"/>
                <c:pt idx="0">
                  <c:v>ICE</c:v>
                </c:pt>
                <c:pt idx="1">
                  <c:v>Movistar</c:v>
                </c:pt>
                <c:pt idx="2">
                  <c:v>Claro</c:v>
                </c:pt>
              </c:strCache>
            </c:strRef>
          </c:cat>
          <c:val>
            <c:numRef>
              <c:f>Hoja1!$B$4:$B$6</c:f>
              <c:numCache>
                <c:formatCode>0.0%</c:formatCode>
                <c:ptCount val="3"/>
                <c:pt idx="0">
                  <c:v>0.41099999999999998</c:v>
                </c:pt>
                <c:pt idx="1">
                  <c:v>0.38600000000000001</c:v>
                </c:pt>
                <c:pt idx="2">
                  <c:v>0.20300000000000001</c:v>
                </c:pt>
              </c:numCache>
            </c:numRef>
          </c:val>
          <c:extLst>
            <c:ext xmlns:c16="http://schemas.microsoft.com/office/drawing/2014/chart" uri="{C3380CC4-5D6E-409C-BE32-E72D297353CC}">
              <c16:uniqueId val="{00000006-1F1E-4626-BDB2-9DA6E1F4A9C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rgbClr val="33CCCC"/>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858018370601562E-2"/>
          <c:y val="7.5099867189159591E-2"/>
          <c:w val="0.66886113595006669"/>
          <c:h val="0.89491925135444605"/>
        </c:manualLayout>
      </c:layout>
      <c:doughnutChart>
        <c:varyColors val="1"/>
        <c:ser>
          <c:idx val="0"/>
          <c:order val="0"/>
          <c:dPt>
            <c:idx val="0"/>
            <c:bubble3D val="0"/>
            <c:spPr>
              <a:solidFill>
                <a:schemeClr val="accent4"/>
              </a:solidFill>
              <a:ln w="19050">
                <a:solidFill>
                  <a:schemeClr val="lt1"/>
                </a:solidFill>
              </a:ln>
              <a:effectLst/>
            </c:spPr>
            <c:extLst>
              <c:ext xmlns:c16="http://schemas.microsoft.com/office/drawing/2014/chart" uri="{C3380CC4-5D6E-409C-BE32-E72D297353CC}">
                <c16:uniqueId val="{00000001-F7C5-4CE1-84BD-75EDABF8B71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7C5-4CE1-84BD-75EDABF8B711}"/>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F7C5-4CE1-84BD-75EDABF8B711}"/>
              </c:ext>
            </c:extLst>
          </c:dPt>
          <c:dPt>
            <c:idx val="3"/>
            <c:bubble3D val="0"/>
            <c:spPr>
              <a:solidFill>
                <a:srgbClr val="0070C0"/>
              </a:solidFill>
              <a:ln w="19050">
                <a:solidFill>
                  <a:schemeClr val="lt1"/>
                </a:solidFill>
              </a:ln>
              <a:effectLst/>
            </c:spPr>
            <c:extLst>
              <c:ext xmlns:c16="http://schemas.microsoft.com/office/drawing/2014/chart" uri="{C3380CC4-5D6E-409C-BE32-E72D297353CC}">
                <c16:uniqueId val="{00000007-F7C5-4CE1-84BD-75EDABF8B711}"/>
              </c:ext>
            </c:extLst>
          </c:dPt>
          <c:dPt>
            <c:idx val="4"/>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9-F7C5-4CE1-84BD-75EDABF8B711}"/>
              </c:ext>
            </c:extLst>
          </c:dPt>
          <c:dLbls>
            <c:dLbl>
              <c:idx val="2"/>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F7C5-4CE1-84BD-75EDABF8B711}"/>
                </c:ext>
              </c:extLst>
            </c:dLbl>
            <c:dLbl>
              <c:idx val="3"/>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F7C5-4CE1-84BD-75EDABF8B711}"/>
                </c:ext>
              </c:extLst>
            </c:dLbl>
            <c:dLbl>
              <c:idx val="4"/>
              <c:layout>
                <c:manualLayout>
                  <c:x val="-4.0982932060947752E-3"/>
                  <c:y val="-5.48341246142181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7C5-4CE1-84BD-75EDABF8B711}"/>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Hoja1!$A$19:$A$23</c:f>
              <c:strCache>
                <c:ptCount val="5"/>
                <c:pt idx="0">
                  <c:v>ICE</c:v>
                </c:pt>
                <c:pt idx="1">
                  <c:v>Cabletica</c:v>
                </c:pt>
                <c:pt idx="2">
                  <c:v>Telecable</c:v>
                </c:pt>
                <c:pt idx="3">
                  <c:v>TIGO</c:v>
                </c:pt>
                <c:pt idx="4">
                  <c:v>Otros</c:v>
                </c:pt>
              </c:strCache>
            </c:strRef>
          </c:cat>
          <c:val>
            <c:numRef>
              <c:f>Hoja1!$B$19:$B$23</c:f>
              <c:numCache>
                <c:formatCode>0.00%</c:formatCode>
                <c:ptCount val="5"/>
                <c:pt idx="0">
                  <c:v>0.33100000000000002</c:v>
                </c:pt>
                <c:pt idx="1">
                  <c:v>0.222</c:v>
                </c:pt>
                <c:pt idx="2">
                  <c:v>0.19900000000000001</c:v>
                </c:pt>
                <c:pt idx="3">
                  <c:v>0.185</c:v>
                </c:pt>
                <c:pt idx="4">
                  <c:v>6.4000000000000001E-2</c:v>
                </c:pt>
              </c:numCache>
            </c:numRef>
          </c:val>
          <c:extLst>
            <c:ext xmlns:c16="http://schemas.microsoft.com/office/drawing/2014/chart" uri="{C3380CC4-5D6E-409C-BE32-E72D297353CC}">
              <c16:uniqueId val="{0000000A-F7C5-4CE1-84BD-75EDABF8B711}"/>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6274590471910866"/>
          <c:y val="0.29262182920369606"/>
          <c:w val="0.29918227216453841"/>
          <c:h val="0.418585958005249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rgbClr val="33CCCC"/>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58B46-E88F-4A94-BB49-1B541589C251}" type="datetimeFigureOut">
              <a:rPr lang="es-CR" smtClean="0"/>
              <a:t>3/3/2022</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A9E63-5D22-426B-90CC-097F609C5EAA}" type="slidenum">
              <a:rPr lang="es-CR" smtClean="0"/>
              <a:t>‹Nº›</a:t>
            </a:fld>
            <a:endParaRPr lang="es-CR"/>
          </a:p>
        </p:txBody>
      </p:sp>
    </p:spTree>
    <p:extLst>
      <p:ext uri="{BB962C8B-B14F-4D97-AF65-F5344CB8AC3E}">
        <p14:creationId xmlns:p14="http://schemas.microsoft.com/office/powerpoint/2010/main" val="1078024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a:t>Materias fundamentales,</a:t>
            </a:r>
            <a:r>
              <a:rPr lang="es-CR" baseline="0" dirty="0"/>
              <a:t> del análisis de materialidad realizado por el ICE, y en los cuales se basa o se enfoca la sostenibilidad como áreas fundamentales </a:t>
            </a:r>
            <a:endParaRPr lang="en-US" dirty="0"/>
          </a:p>
        </p:txBody>
      </p:sp>
      <p:sp>
        <p:nvSpPr>
          <p:cNvPr id="4" name="Marcador de número de diapositiva 3"/>
          <p:cNvSpPr>
            <a:spLocks noGrp="1"/>
          </p:cNvSpPr>
          <p:nvPr>
            <p:ph type="sldNum" sz="quarter" idx="10"/>
          </p:nvPr>
        </p:nvSpPr>
        <p:spPr/>
        <p:txBody>
          <a:bodyPr/>
          <a:lstStyle/>
          <a:p>
            <a:fld id="{C7561B91-DB0B-4681-A215-6F67C3B701A4}" type="slidenum">
              <a:rPr lang="en-US" smtClean="0"/>
              <a:t>7</a:t>
            </a:fld>
            <a:endParaRPr lang="en-US"/>
          </a:p>
        </p:txBody>
      </p:sp>
    </p:spTree>
    <p:extLst>
      <p:ext uri="{BB962C8B-B14F-4D97-AF65-F5344CB8AC3E}">
        <p14:creationId xmlns:p14="http://schemas.microsoft.com/office/powerpoint/2010/main" val="3993752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4DAE6B-C7BC-4C07-B6F4-AEDF2547F0E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43B8336A-5831-406D-8ADF-0BA006B781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CD36B177-C0FD-449B-8B44-807FC4E9595E}"/>
              </a:ext>
            </a:extLst>
          </p:cNvPr>
          <p:cNvSpPr>
            <a:spLocks noGrp="1"/>
          </p:cNvSpPr>
          <p:nvPr>
            <p:ph type="dt" sz="half" idx="10"/>
          </p:nvPr>
        </p:nvSpPr>
        <p:spPr/>
        <p:txBody>
          <a:bodyPr/>
          <a:lstStyle/>
          <a:p>
            <a:fld id="{CB7B7438-DA72-9A4D-9037-7C34D1AB9BD5}" type="datetimeFigureOut">
              <a:rPr lang="es-CR" smtClean="0"/>
              <a:t>3/3/2022</a:t>
            </a:fld>
            <a:endParaRPr lang="es-CR"/>
          </a:p>
        </p:txBody>
      </p:sp>
      <p:sp>
        <p:nvSpPr>
          <p:cNvPr id="5" name="Marcador de pie de página 4">
            <a:extLst>
              <a:ext uri="{FF2B5EF4-FFF2-40B4-BE49-F238E27FC236}">
                <a16:creationId xmlns:a16="http://schemas.microsoft.com/office/drawing/2014/main" id="{F0497A80-F8B4-46F0-BF1A-F4C6792D9664}"/>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FF6E5AEB-7E26-4952-9463-926C24DD3005}"/>
              </a:ext>
            </a:extLst>
          </p:cNvPr>
          <p:cNvSpPr>
            <a:spLocks noGrp="1"/>
          </p:cNvSpPr>
          <p:nvPr>
            <p:ph type="sldNum" sz="quarter" idx="12"/>
          </p:nvPr>
        </p:nvSpPr>
        <p:spPr/>
        <p:txBody>
          <a:bodyPr/>
          <a:lstStyle/>
          <a:p>
            <a:fld id="{36CE1BF1-5F28-FB4D-85D3-79A279D7745A}" type="slidenum">
              <a:rPr lang="es-CR" smtClean="0"/>
              <a:t>‹Nº›</a:t>
            </a:fld>
            <a:endParaRPr lang="es-CR"/>
          </a:p>
        </p:txBody>
      </p:sp>
    </p:spTree>
    <p:extLst>
      <p:ext uri="{BB962C8B-B14F-4D97-AF65-F5344CB8AC3E}">
        <p14:creationId xmlns:p14="http://schemas.microsoft.com/office/powerpoint/2010/main" val="3300192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07AB9F-34FF-4DCB-B1C6-463054DC1879}"/>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A224594B-0F73-465B-B1DF-BDCC68FB78E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C3FA71A-6E7A-4B98-A030-02A5572DEC5A}"/>
              </a:ext>
            </a:extLst>
          </p:cNvPr>
          <p:cNvSpPr>
            <a:spLocks noGrp="1"/>
          </p:cNvSpPr>
          <p:nvPr>
            <p:ph type="dt" sz="half" idx="10"/>
          </p:nvPr>
        </p:nvSpPr>
        <p:spPr/>
        <p:txBody>
          <a:bodyPr/>
          <a:lstStyle/>
          <a:p>
            <a:fld id="{CB7B7438-DA72-9A4D-9037-7C34D1AB9BD5}" type="datetimeFigureOut">
              <a:rPr lang="es-CR" smtClean="0"/>
              <a:t>3/3/2022</a:t>
            </a:fld>
            <a:endParaRPr lang="es-CR"/>
          </a:p>
        </p:txBody>
      </p:sp>
      <p:sp>
        <p:nvSpPr>
          <p:cNvPr id="5" name="Marcador de pie de página 4">
            <a:extLst>
              <a:ext uri="{FF2B5EF4-FFF2-40B4-BE49-F238E27FC236}">
                <a16:creationId xmlns:a16="http://schemas.microsoft.com/office/drawing/2014/main" id="{92E2CDB3-E46E-4609-83FC-828509703219}"/>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5133DC00-C736-4601-BC45-7BAACE3CD1FD}"/>
              </a:ext>
            </a:extLst>
          </p:cNvPr>
          <p:cNvSpPr>
            <a:spLocks noGrp="1"/>
          </p:cNvSpPr>
          <p:nvPr>
            <p:ph type="sldNum" sz="quarter" idx="12"/>
          </p:nvPr>
        </p:nvSpPr>
        <p:spPr/>
        <p:txBody>
          <a:bodyPr/>
          <a:lstStyle/>
          <a:p>
            <a:fld id="{36CE1BF1-5F28-FB4D-85D3-79A279D7745A}" type="slidenum">
              <a:rPr lang="es-CR" smtClean="0"/>
              <a:t>‹Nº›</a:t>
            </a:fld>
            <a:endParaRPr lang="es-CR"/>
          </a:p>
        </p:txBody>
      </p:sp>
    </p:spTree>
    <p:extLst>
      <p:ext uri="{BB962C8B-B14F-4D97-AF65-F5344CB8AC3E}">
        <p14:creationId xmlns:p14="http://schemas.microsoft.com/office/powerpoint/2010/main" val="137631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1ACA36F-71DE-4031-84E3-B2195F80FC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74A0D1F7-3AD0-4E8F-AA96-8FEBF7D4017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3CBC175D-3EB1-4DDE-AF0F-104236D862CF}"/>
              </a:ext>
            </a:extLst>
          </p:cNvPr>
          <p:cNvSpPr>
            <a:spLocks noGrp="1"/>
          </p:cNvSpPr>
          <p:nvPr>
            <p:ph type="dt" sz="half" idx="10"/>
          </p:nvPr>
        </p:nvSpPr>
        <p:spPr/>
        <p:txBody>
          <a:bodyPr/>
          <a:lstStyle/>
          <a:p>
            <a:fld id="{CB7B7438-DA72-9A4D-9037-7C34D1AB9BD5}" type="datetimeFigureOut">
              <a:rPr lang="es-CR" smtClean="0"/>
              <a:t>3/3/2022</a:t>
            </a:fld>
            <a:endParaRPr lang="es-CR"/>
          </a:p>
        </p:txBody>
      </p:sp>
      <p:sp>
        <p:nvSpPr>
          <p:cNvPr id="5" name="Marcador de pie de página 4">
            <a:extLst>
              <a:ext uri="{FF2B5EF4-FFF2-40B4-BE49-F238E27FC236}">
                <a16:creationId xmlns:a16="http://schemas.microsoft.com/office/drawing/2014/main" id="{DE960786-31DC-4040-9301-BF7E7288DFD2}"/>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A1556B49-C52B-4540-A356-9D4A48CB3889}"/>
              </a:ext>
            </a:extLst>
          </p:cNvPr>
          <p:cNvSpPr>
            <a:spLocks noGrp="1"/>
          </p:cNvSpPr>
          <p:nvPr>
            <p:ph type="sldNum" sz="quarter" idx="12"/>
          </p:nvPr>
        </p:nvSpPr>
        <p:spPr/>
        <p:txBody>
          <a:bodyPr/>
          <a:lstStyle/>
          <a:p>
            <a:fld id="{36CE1BF1-5F28-FB4D-85D3-79A279D7745A}" type="slidenum">
              <a:rPr lang="es-CR" smtClean="0"/>
              <a:t>‹Nº›</a:t>
            </a:fld>
            <a:endParaRPr lang="es-CR"/>
          </a:p>
        </p:txBody>
      </p:sp>
    </p:spTree>
    <p:extLst>
      <p:ext uri="{BB962C8B-B14F-4D97-AF65-F5344CB8AC3E}">
        <p14:creationId xmlns:p14="http://schemas.microsoft.com/office/powerpoint/2010/main" val="211605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FA1E7C-BCF8-4CDA-BB1F-AE6B146FE9D3}"/>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E09BEED2-45C3-431D-9597-8F0DEC59FD0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7FB0858-9DF4-455E-83EA-F29358AD6CF0}"/>
              </a:ext>
            </a:extLst>
          </p:cNvPr>
          <p:cNvSpPr>
            <a:spLocks noGrp="1"/>
          </p:cNvSpPr>
          <p:nvPr>
            <p:ph type="dt" sz="half" idx="10"/>
          </p:nvPr>
        </p:nvSpPr>
        <p:spPr/>
        <p:txBody>
          <a:bodyPr/>
          <a:lstStyle/>
          <a:p>
            <a:fld id="{CB7B7438-DA72-9A4D-9037-7C34D1AB9BD5}" type="datetimeFigureOut">
              <a:rPr lang="es-CR" smtClean="0"/>
              <a:t>3/3/2022</a:t>
            </a:fld>
            <a:endParaRPr lang="es-CR"/>
          </a:p>
        </p:txBody>
      </p:sp>
      <p:sp>
        <p:nvSpPr>
          <p:cNvPr id="5" name="Marcador de pie de página 4">
            <a:extLst>
              <a:ext uri="{FF2B5EF4-FFF2-40B4-BE49-F238E27FC236}">
                <a16:creationId xmlns:a16="http://schemas.microsoft.com/office/drawing/2014/main" id="{58014957-2904-419F-B087-D1B717DD761F}"/>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C9739001-E585-4044-AC3F-C0638755C74F}"/>
              </a:ext>
            </a:extLst>
          </p:cNvPr>
          <p:cNvSpPr>
            <a:spLocks noGrp="1"/>
          </p:cNvSpPr>
          <p:nvPr>
            <p:ph type="sldNum" sz="quarter" idx="12"/>
          </p:nvPr>
        </p:nvSpPr>
        <p:spPr/>
        <p:txBody>
          <a:bodyPr/>
          <a:lstStyle/>
          <a:p>
            <a:fld id="{36CE1BF1-5F28-FB4D-85D3-79A279D7745A}" type="slidenum">
              <a:rPr lang="es-CR" smtClean="0"/>
              <a:t>‹Nº›</a:t>
            </a:fld>
            <a:endParaRPr lang="es-CR"/>
          </a:p>
        </p:txBody>
      </p:sp>
    </p:spTree>
    <p:extLst>
      <p:ext uri="{BB962C8B-B14F-4D97-AF65-F5344CB8AC3E}">
        <p14:creationId xmlns:p14="http://schemas.microsoft.com/office/powerpoint/2010/main" val="59429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4060D-1DA2-4403-A0EB-3592D640E99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71796C1B-F171-4457-8277-A17398257D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3D8C775-358A-4387-AC09-3BBBC5082F12}"/>
              </a:ext>
            </a:extLst>
          </p:cNvPr>
          <p:cNvSpPr>
            <a:spLocks noGrp="1"/>
          </p:cNvSpPr>
          <p:nvPr>
            <p:ph type="dt" sz="half" idx="10"/>
          </p:nvPr>
        </p:nvSpPr>
        <p:spPr/>
        <p:txBody>
          <a:bodyPr/>
          <a:lstStyle/>
          <a:p>
            <a:fld id="{CB7B7438-DA72-9A4D-9037-7C34D1AB9BD5}" type="datetimeFigureOut">
              <a:rPr lang="es-CR" smtClean="0"/>
              <a:t>3/3/2022</a:t>
            </a:fld>
            <a:endParaRPr lang="es-CR"/>
          </a:p>
        </p:txBody>
      </p:sp>
      <p:sp>
        <p:nvSpPr>
          <p:cNvPr id="5" name="Marcador de pie de página 4">
            <a:extLst>
              <a:ext uri="{FF2B5EF4-FFF2-40B4-BE49-F238E27FC236}">
                <a16:creationId xmlns:a16="http://schemas.microsoft.com/office/drawing/2014/main" id="{70FDDEDC-B8EE-4D77-8A95-72226BF556A9}"/>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056D7685-938D-4C29-B0E0-8859CB3EF5DB}"/>
              </a:ext>
            </a:extLst>
          </p:cNvPr>
          <p:cNvSpPr>
            <a:spLocks noGrp="1"/>
          </p:cNvSpPr>
          <p:nvPr>
            <p:ph type="sldNum" sz="quarter" idx="12"/>
          </p:nvPr>
        </p:nvSpPr>
        <p:spPr/>
        <p:txBody>
          <a:bodyPr/>
          <a:lstStyle/>
          <a:p>
            <a:fld id="{36CE1BF1-5F28-FB4D-85D3-79A279D7745A}" type="slidenum">
              <a:rPr lang="es-CR" smtClean="0"/>
              <a:t>‹Nº›</a:t>
            </a:fld>
            <a:endParaRPr lang="es-CR"/>
          </a:p>
        </p:txBody>
      </p:sp>
    </p:spTree>
    <p:extLst>
      <p:ext uri="{BB962C8B-B14F-4D97-AF65-F5344CB8AC3E}">
        <p14:creationId xmlns:p14="http://schemas.microsoft.com/office/powerpoint/2010/main" val="532338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105F8-3C55-4C46-87D2-B565903EEBC3}"/>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D47CA9F2-62D8-4F2F-B95C-DA3DBCA5406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F5FC427F-44CD-4485-8F3F-97417176E9D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95486BCF-AFD0-4067-A551-04EB1F6F36EF}"/>
              </a:ext>
            </a:extLst>
          </p:cNvPr>
          <p:cNvSpPr>
            <a:spLocks noGrp="1"/>
          </p:cNvSpPr>
          <p:nvPr>
            <p:ph type="dt" sz="half" idx="10"/>
          </p:nvPr>
        </p:nvSpPr>
        <p:spPr/>
        <p:txBody>
          <a:bodyPr/>
          <a:lstStyle/>
          <a:p>
            <a:fld id="{CB7B7438-DA72-9A4D-9037-7C34D1AB9BD5}" type="datetimeFigureOut">
              <a:rPr lang="es-CR" smtClean="0"/>
              <a:t>3/3/2022</a:t>
            </a:fld>
            <a:endParaRPr lang="es-CR"/>
          </a:p>
        </p:txBody>
      </p:sp>
      <p:sp>
        <p:nvSpPr>
          <p:cNvPr id="6" name="Marcador de pie de página 5">
            <a:extLst>
              <a:ext uri="{FF2B5EF4-FFF2-40B4-BE49-F238E27FC236}">
                <a16:creationId xmlns:a16="http://schemas.microsoft.com/office/drawing/2014/main" id="{68141AF0-94AC-42E4-B751-7129558FD561}"/>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6CBD3CB0-9FA3-4543-8F05-D51E1D0A7EB7}"/>
              </a:ext>
            </a:extLst>
          </p:cNvPr>
          <p:cNvSpPr>
            <a:spLocks noGrp="1"/>
          </p:cNvSpPr>
          <p:nvPr>
            <p:ph type="sldNum" sz="quarter" idx="12"/>
          </p:nvPr>
        </p:nvSpPr>
        <p:spPr/>
        <p:txBody>
          <a:bodyPr/>
          <a:lstStyle/>
          <a:p>
            <a:fld id="{36CE1BF1-5F28-FB4D-85D3-79A279D7745A}" type="slidenum">
              <a:rPr lang="es-CR" smtClean="0"/>
              <a:t>‹Nº›</a:t>
            </a:fld>
            <a:endParaRPr lang="es-CR"/>
          </a:p>
        </p:txBody>
      </p:sp>
    </p:spTree>
    <p:extLst>
      <p:ext uri="{BB962C8B-B14F-4D97-AF65-F5344CB8AC3E}">
        <p14:creationId xmlns:p14="http://schemas.microsoft.com/office/powerpoint/2010/main" val="156545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45B38F-B8BA-4F8C-A4E2-4964FB89F65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E78E6347-812D-4C99-8E8A-29BE9253B6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3F46F75-F77C-456E-ACEE-1A235D59EC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FD9D945F-D997-4BAB-ABB0-B63EC62A8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E40B7A6-9FEF-4790-AB3A-3E38771461B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E5BA2B47-B351-4587-A5F6-E1A1D219F38A}"/>
              </a:ext>
            </a:extLst>
          </p:cNvPr>
          <p:cNvSpPr>
            <a:spLocks noGrp="1"/>
          </p:cNvSpPr>
          <p:nvPr>
            <p:ph type="dt" sz="half" idx="10"/>
          </p:nvPr>
        </p:nvSpPr>
        <p:spPr/>
        <p:txBody>
          <a:bodyPr/>
          <a:lstStyle/>
          <a:p>
            <a:fld id="{CB7B7438-DA72-9A4D-9037-7C34D1AB9BD5}" type="datetimeFigureOut">
              <a:rPr lang="es-CR" smtClean="0"/>
              <a:t>3/3/2022</a:t>
            </a:fld>
            <a:endParaRPr lang="es-CR"/>
          </a:p>
        </p:txBody>
      </p:sp>
      <p:sp>
        <p:nvSpPr>
          <p:cNvPr id="8" name="Marcador de pie de página 7">
            <a:extLst>
              <a:ext uri="{FF2B5EF4-FFF2-40B4-BE49-F238E27FC236}">
                <a16:creationId xmlns:a16="http://schemas.microsoft.com/office/drawing/2014/main" id="{9049576D-4E64-411F-A8B5-35D8F4E74027}"/>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46C0DB12-A499-45C5-B9A7-D47F98C2838D}"/>
              </a:ext>
            </a:extLst>
          </p:cNvPr>
          <p:cNvSpPr>
            <a:spLocks noGrp="1"/>
          </p:cNvSpPr>
          <p:nvPr>
            <p:ph type="sldNum" sz="quarter" idx="12"/>
          </p:nvPr>
        </p:nvSpPr>
        <p:spPr/>
        <p:txBody>
          <a:bodyPr/>
          <a:lstStyle/>
          <a:p>
            <a:fld id="{36CE1BF1-5F28-FB4D-85D3-79A279D7745A}" type="slidenum">
              <a:rPr lang="es-CR" smtClean="0"/>
              <a:t>‹Nº›</a:t>
            </a:fld>
            <a:endParaRPr lang="es-CR"/>
          </a:p>
        </p:txBody>
      </p:sp>
    </p:spTree>
    <p:extLst>
      <p:ext uri="{BB962C8B-B14F-4D97-AF65-F5344CB8AC3E}">
        <p14:creationId xmlns:p14="http://schemas.microsoft.com/office/powerpoint/2010/main" val="338211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F6CBB3-1AD8-4FE5-B9B3-9DAA34F26DAF}"/>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D077F08A-4F45-4AD5-B46D-088AEE1B9EA1}"/>
              </a:ext>
            </a:extLst>
          </p:cNvPr>
          <p:cNvSpPr>
            <a:spLocks noGrp="1"/>
          </p:cNvSpPr>
          <p:nvPr>
            <p:ph type="dt" sz="half" idx="10"/>
          </p:nvPr>
        </p:nvSpPr>
        <p:spPr/>
        <p:txBody>
          <a:bodyPr/>
          <a:lstStyle/>
          <a:p>
            <a:fld id="{CB7B7438-DA72-9A4D-9037-7C34D1AB9BD5}" type="datetimeFigureOut">
              <a:rPr lang="es-CR" smtClean="0"/>
              <a:t>3/3/2022</a:t>
            </a:fld>
            <a:endParaRPr lang="es-CR"/>
          </a:p>
        </p:txBody>
      </p:sp>
      <p:sp>
        <p:nvSpPr>
          <p:cNvPr id="4" name="Marcador de pie de página 3">
            <a:extLst>
              <a:ext uri="{FF2B5EF4-FFF2-40B4-BE49-F238E27FC236}">
                <a16:creationId xmlns:a16="http://schemas.microsoft.com/office/drawing/2014/main" id="{CA1C5182-C396-4053-8DF8-DB948AE289B7}"/>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9004E493-A94D-4A12-BE0A-468840C2202B}"/>
              </a:ext>
            </a:extLst>
          </p:cNvPr>
          <p:cNvSpPr>
            <a:spLocks noGrp="1"/>
          </p:cNvSpPr>
          <p:nvPr>
            <p:ph type="sldNum" sz="quarter" idx="12"/>
          </p:nvPr>
        </p:nvSpPr>
        <p:spPr/>
        <p:txBody>
          <a:bodyPr/>
          <a:lstStyle/>
          <a:p>
            <a:fld id="{36CE1BF1-5F28-FB4D-85D3-79A279D7745A}" type="slidenum">
              <a:rPr lang="es-CR" smtClean="0"/>
              <a:t>‹Nº›</a:t>
            </a:fld>
            <a:endParaRPr lang="es-CR"/>
          </a:p>
        </p:txBody>
      </p:sp>
    </p:spTree>
    <p:extLst>
      <p:ext uri="{BB962C8B-B14F-4D97-AF65-F5344CB8AC3E}">
        <p14:creationId xmlns:p14="http://schemas.microsoft.com/office/powerpoint/2010/main" val="4290778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3675910-AA2E-4AB5-8BB5-7BD509D5EB3E}"/>
              </a:ext>
            </a:extLst>
          </p:cNvPr>
          <p:cNvSpPr>
            <a:spLocks noGrp="1"/>
          </p:cNvSpPr>
          <p:nvPr>
            <p:ph type="dt" sz="half" idx="10"/>
          </p:nvPr>
        </p:nvSpPr>
        <p:spPr/>
        <p:txBody>
          <a:bodyPr/>
          <a:lstStyle/>
          <a:p>
            <a:fld id="{CB7B7438-DA72-9A4D-9037-7C34D1AB9BD5}" type="datetimeFigureOut">
              <a:rPr lang="es-CR" smtClean="0"/>
              <a:t>3/3/2022</a:t>
            </a:fld>
            <a:endParaRPr lang="es-CR"/>
          </a:p>
        </p:txBody>
      </p:sp>
      <p:sp>
        <p:nvSpPr>
          <p:cNvPr id="3" name="Marcador de pie de página 2">
            <a:extLst>
              <a:ext uri="{FF2B5EF4-FFF2-40B4-BE49-F238E27FC236}">
                <a16:creationId xmlns:a16="http://schemas.microsoft.com/office/drawing/2014/main" id="{D11B78F3-67EC-42C7-9E51-F7BC0385A15C}"/>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E7074197-C29E-459E-B70A-FD1027AEEC9F}"/>
              </a:ext>
            </a:extLst>
          </p:cNvPr>
          <p:cNvSpPr>
            <a:spLocks noGrp="1"/>
          </p:cNvSpPr>
          <p:nvPr>
            <p:ph type="sldNum" sz="quarter" idx="12"/>
          </p:nvPr>
        </p:nvSpPr>
        <p:spPr/>
        <p:txBody>
          <a:bodyPr/>
          <a:lstStyle/>
          <a:p>
            <a:fld id="{36CE1BF1-5F28-FB4D-85D3-79A279D7745A}" type="slidenum">
              <a:rPr lang="es-CR" smtClean="0"/>
              <a:t>‹Nº›</a:t>
            </a:fld>
            <a:endParaRPr lang="es-CR"/>
          </a:p>
        </p:txBody>
      </p:sp>
    </p:spTree>
    <p:extLst>
      <p:ext uri="{BB962C8B-B14F-4D97-AF65-F5344CB8AC3E}">
        <p14:creationId xmlns:p14="http://schemas.microsoft.com/office/powerpoint/2010/main" val="1262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E60C44-90EF-4E4A-9BEB-66F33803758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24A9396E-4A79-4D92-AEC9-D6149AC30E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8CFBACDA-5101-4365-9CAF-7136D7B2DC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014B922-5DEB-42E7-AC05-87F9F18EE906}"/>
              </a:ext>
            </a:extLst>
          </p:cNvPr>
          <p:cNvSpPr>
            <a:spLocks noGrp="1"/>
          </p:cNvSpPr>
          <p:nvPr>
            <p:ph type="dt" sz="half" idx="10"/>
          </p:nvPr>
        </p:nvSpPr>
        <p:spPr/>
        <p:txBody>
          <a:bodyPr/>
          <a:lstStyle/>
          <a:p>
            <a:fld id="{CB7B7438-DA72-9A4D-9037-7C34D1AB9BD5}" type="datetimeFigureOut">
              <a:rPr lang="es-CR" smtClean="0"/>
              <a:t>3/3/2022</a:t>
            </a:fld>
            <a:endParaRPr lang="es-CR"/>
          </a:p>
        </p:txBody>
      </p:sp>
      <p:sp>
        <p:nvSpPr>
          <p:cNvPr id="6" name="Marcador de pie de página 5">
            <a:extLst>
              <a:ext uri="{FF2B5EF4-FFF2-40B4-BE49-F238E27FC236}">
                <a16:creationId xmlns:a16="http://schemas.microsoft.com/office/drawing/2014/main" id="{DBF170C3-727A-4B80-8311-171BD0B31ABB}"/>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52D8D0D9-1D61-4CF1-81A0-0273D9422ACA}"/>
              </a:ext>
            </a:extLst>
          </p:cNvPr>
          <p:cNvSpPr>
            <a:spLocks noGrp="1"/>
          </p:cNvSpPr>
          <p:nvPr>
            <p:ph type="sldNum" sz="quarter" idx="12"/>
          </p:nvPr>
        </p:nvSpPr>
        <p:spPr/>
        <p:txBody>
          <a:bodyPr/>
          <a:lstStyle/>
          <a:p>
            <a:fld id="{36CE1BF1-5F28-FB4D-85D3-79A279D7745A}" type="slidenum">
              <a:rPr lang="es-CR" smtClean="0"/>
              <a:t>‹Nº›</a:t>
            </a:fld>
            <a:endParaRPr lang="es-CR"/>
          </a:p>
        </p:txBody>
      </p:sp>
    </p:spTree>
    <p:extLst>
      <p:ext uri="{BB962C8B-B14F-4D97-AF65-F5344CB8AC3E}">
        <p14:creationId xmlns:p14="http://schemas.microsoft.com/office/powerpoint/2010/main" val="1179949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9AF617-363D-4654-A5EB-9B9F5E5ACC8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8D613727-E6AF-4115-A524-C8A80823D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0826D7A2-09F9-4577-B86A-1763EC114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EECF0F4-C298-4A6B-B7F8-1A6B0C708F9F}"/>
              </a:ext>
            </a:extLst>
          </p:cNvPr>
          <p:cNvSpPr>
            <a:spLocks noGrp="1"/>
          </p:cNvSpPr>
          <p:nvPr>
            <p:ph type="dt" sz="half" idx="10"/>
          </p:nvPr>
        </p:nvSpPr>
        <p:spPr/>
        <p:txBody>
          <a:bodyPr/>
          <a:lstStyle/>
          <a:p>
            <a:fld id="{CB7B7438-DA72-9A4D-9037-7C34D1AB9BD5}" type="datetimeFigureOut">
              <a:rPr lang="es-CR" smtClean="0"/>
              <a:t>3/3/2022</a:t>
            </a:fld>
            <a:endParaRPr lang="es-CR"/>
          </a:p>
        </p:txBody>
      </p:sp>
      <p:sp>
        <p:nvSpPr>
          <p:cNvPr id="6" name="Marcador de pie de página 5">
            <a:extLst>
              <a:ext uri="{FF2B5EF4-FFF2-40B4-BE49-F238E27FC236}">
                <a16:creationId xmlns:a16="http://schemas.microsoft.com/office/drawing/2014/main" id="{A170B667-99FC-49CC-A4E1-53177926CD7D}"/>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E409C9ED-D3B1-46A8-9397-ADE8647A5706}"/>
              </a:ext>
            </a:extLst>
          </p:cNvPr>
          <p:cNvSpPr>
            <a:spLocks noGrp="1"/>
          </p:cNvSpPr>
          <p:nvPr>
            <p:ph type="sldNum" sz="quarter" idx="12"/>
          </p:nvPr>
        </p:nvSpPr>
        <p:spPr/>
        <p:txBody>
          <a:bodyPr/>
          <a:lstStyle/>
          <a:p>
            <a:fld id="{36CE1BF1-5F28-FB4D-85D3-79A279D7745A}" type="slidenum">
              <a:rPr lang="es-CR" smtClean="0"/>
              <a:t>‹Nº›</a:t>
            </a:fld>
            <a:endParaRPr lang="es-CR"/>
          </a:p>
        </p:txBody>
      </p:sp>
    </p:spTree>
    <p:extLst>
      <p:ext uri="{BB962C8B-B14F-4D97-AF65-F5344CB8AC3E}">
        <p14:creationId xmlns:p14="http://schemas.microsoft.com/office/powerpoint/2010/main" val="2051186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BF60C4E-B7E6-4B1E-A5E7-F98A3C9254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D54BE0C3-584A-4F36-9327-5E42AE1F87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B314CE5-AA10-479F-A2CC-B8A00D3971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B7438-DA72-9A4D-9037-7C34D1AB9BD5}" type="datetimeFigureOut">
              <a:rPr lang="es-CR" smtClean="0"/>
              <a:t>3/3/2022</a:t>
            </a:fld>
            <a:endParaRPr lang="es-CR"/>
          </a:p>
        </p:txBody>
      </p:sp>
      <p:sp>
        <p:nvSpPr>
          <p:cNvPr id="5" name="Marcador de pie de página 4">
            <a:extLst>
              <a:ext uri="{FF2B5EF4-FFF2-40B4-BE49-F238E27FC236}">
                <a16:creationId xmlns:a16="http://schemas.microsoft.com/office/drawing/2014/main" id="{727850A8-E532-474B-BA27-DC1572D636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7BC13BAA-2899-4E7C-A8D9-B6B752ADFD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CE1BF1-5F28-FB4D-85D3-79A279D7745A}" type="slidenum">
              <a:rPr lang="es-CR" smtClean="0"/>
              <a:t>‹Nº›</a:t>
            </a:fld>
            <a:endParaRPr lang="es-CR"/>
          </a:p>
        </p:txBody>
      </p:sp>
    </p:spTree>
    <p:extLst>
      <p:ext uri="{BB962C8B-B14F-4D97-AF65-F5344CB8AC3E}">
        <p14:creationId xmlns:p14="http://schemas.microsoft.com/office/powerpoint/2010/main" val="4278146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tiff"/><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6B826F9-C8C5-C24D-A3A7-93568384BFBE}"/>
              </a:ext>
            </a:extLst>
          </p:cNvPr>
          <p:cNvPicPr>
            <a:picLocks noChangeAspect="1"/>
          </p:cNvPicPr>
          <p:nvPr/>
        </p:nvPicPr>
        <p:blipFill>
          <a:blip r:embed="rId2"/>
          <a:stretch>
            <a:fillRect/>
          </a:stretch>
        </p:blipFill>
        <p:spPr>
          <a:xfrm>
            <a:off x="-8965" y="1785"/>
            <a:ext cx="12192000" cy="6854430"/>
          </a:xfrm>
          <a:prstGeom prst="rect">
            <a:avLst/>
          </a:prstGeom>
        </p:spPr>
      </p:pic>
      <p:sp>
        <p:nvSpPr>
          <p:cNvPr id="4" name="Título 1">
            <a:extLst>
              <a:ext uri="{FF2B5EF4-FFF2-40B4-BE49-F238E27FC236}">
                <a16:creationId xmlns:a16="http://schemas.microsoft.com/office/drawing/2014/main" id="{93A4213F-621F-FE4A-BCAE-E5BB20E195B2}"/>
              </a:ext>
            </a:extLst>
          </p:cNvPr>
          <p:cNvSpPr txBox="1">
            <a:spLocks/>
          </p:cNvSpPr>
          <p:nvPr/>
        </p:nvSpPr>
        <p:spPr>
          <a:xfrm>
            <a:off x="2135905" y="5011271"/>
            <a:ext cx="10202092" cy="11398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b="1" dirty="0">
                <a:solidFill>
                  <a:srgbClr val="004B93"/>
                </a:solidFill>
                <a:latin typeface="Arial" panose="020B0604020202020204" pitchFamily="34" charset="0"/>
                <a:cs typeface="Arial" panose="020B0604020202020204" pitchFamily="34" charset="0"/>
              </a:rPr>
              <a:t>¿Por qué buscar financiamiento a través de los bonos temáticos? El caso del ICE.</a:t>
            </a:r>
          </a:p>
        </p:txBody>
      </p:sp>
    </p:spTree>
    <p:extLst>
      <p:ext uri="{BB962C8B-B14F-4D97-AF65-F5344CB8AC3E}">
        <p14:creationId xmlns:p14="http://schemas.microsoft.com/office/powerpoint/2010/main" val="3095096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196788E-ADE6-FF4A-8FA0-6B0C07AB0CFD}"/>
              </a:ext>
            </a:extLst>
          </p:cNvPr>
          <p:cNvPicPr>
            <a:picLocks noChangeAspect="1"/>
          </p:cNvPicPr>
          <p:nvPr/>
        </p:nvPicPr>
        <p:blipFill>
          <a:blip r:embed="rId2"/>
          <a:stretch>
            <a:fillRect/>
          </a:stretch>
        </p:blipFill>
        <p:spPr>
          <a:xfrm>
            <a:off x="5639" y="0"/>
            <a:ext cx="12180722" cy="6858000"/>
          </a:xfrm>
          <a:prstGeom prst="rect">
            <a:avLst/>
          </a:prstGeom>
        </p:spPr>
      </p:pic>
      <p:sp>
        <p:nvSpPr>
          <p:cNvPr id="7" name="CuadroTexto 6">
            <a:extLst>
              <a:ext uri="{FF2B5EF4-FFF2-40B4-BE49-F238E27FC236}">
                <a16:creationId xmlns:a16="http://schemas.microsoft.com/office/drawing/2014/main" id="{33A2FE0A-DF13-E845-870E-76D527DE863B}"/>
              </a:ext>
            </a:extLst>
          </p:cNvPr>
          <p:cNvSpPr txBox="1"/>
          <p:nvPr/>
        </p:nvSpPr>
        <p:spPr>
          <a:xfrm>
            <a:off x="6778512" y="6403329"/>
            <a:ext cx="4361066" cy="276999"/>
          </a:xfrm>
          <a:prstGeom prst="rect">
            <a:avLst/>
          </a:prstGeom>
          <a:noFill/>
        </p:spPr>
        <p:txBody>
          <a:bodyPr wrap="square" rtlCol="0">
            <a:spAutoFit/>
          </a:bodyPr>
          <a:lstStyle/>
          <a:p>
            <a:pPr algn="r"/>
            <a:r>
              <a:rPr lang="es-CR" sz="1200" b="1">
                <a:solidFill>
                  <a:srgbClr val="014B93"/>
                </a:solidFill>
                <a:latin typeface="Arial" panose="020B0604020202020204" pitchFamily="34" charset="0"/>
                <a:cs typeface="Arial" panose="020B0604020202020204" pitchFamily="34" charset="0"/>
              </a:rPr>
              <a:t>Gerencia Finanzas</a:t>
            </a:r>
            <a:endParaRPr lang="es-CR" sz="1200" b="1" dirty="0">
              <a:solidFill>
                <a:srgbClr val="014B93"/>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93A4213F-621F-FE4A-BCAE-E5BB20E195B2}"/>
              </a:ext>
            </a:extLst>
          </p:cNvPr>
          <p:cNvSpPr txBox="1">
            <a:spLocks/>
          </p:cNvSpPr>
          <p:nvPr/>
        </p:nvSpPr>
        <p:spPr>
          <a:xfrm>
            <a:off x="302436" y="320634"/>
            <a:ext cx="11598406" cy="5716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rPr>
              <a:t>Instituto Costarricense de Electricidad</a:t>
            </a:r>
            <a:endParaRPr kumimoji="0" lang="es-CR"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endParaRPr>
          </a:p>
          <a:p>
            <a:pPr algn="l"/>
            <a:r>
              <a:rPr lang="es-CR" sz="2400" b="1" dirty="0">
                <a:ln w="0"/>
                <a:solidFill>
                  <a:schemeClr val="accent1"/>
                </a:solidFill>
                <a:latin typeface="Century Gothic" panose="020B0502020202020204" pitchFamily="34" charset="0"/>
              </a:rPr>
              <a:t>Bonos temáticos, industria en crecimiento</a:t>
            </a:r>
          </a:p>
        </p:txBody>
      </p:sp>
      <p:cxnSp>
        <p:nvCxnSpPr>
          <p:cNvPr id="9" name="Conector recto 8"/>
          <p:cNvCxnSpPr/>
          <p:nvPr/>
        </p:nvCxnSpPr>
        <p:spPr>
          <a:xfrm>
            <a:off x="167824" y="1024042"/>
            <a:ext cx="11691667" cy="233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6124137" y="6563443"/>
            <a:ext cx="3722557" cy="261610"/>
          </a:xfrm>
          <a:prstGeom prst="rect">
            <a:avLst/>
          </a:prstGeom>
          <a:noFill/>
        </p:spPr>
        <p:txBody>
          <a:bodyPr wrap="square" rtlCol="0">
            <a:spAutoFit/>
          </a:bodyPr>
          <a:lstStyle/>
          <a:p>
            <a:pPr algn="ctr"/>
            <a:r>
              <a:rPr lang="es-ES" sz="1100" dirty="0">
                <a:solidFill>
                  <a:srgbClr val="FF0000"/>
                </a:solidFill>
              </a:rPr>
              <a:t>No reproducir ni distribuir sin autorización del ICE</a:t>
            </a:r>
            <a:endParaRPr lang="es-CR" sz="1100" dirty="0">
              <a:solidFill>
                <a:srgbClr val="FF0000"/>
              </a:solidFill>
            </a:endParaRPr>
          </a:p>
        </p:txBody>
      </p:sp>
      <p:sp>
        <p:nvSpPr>
          <p:cNvPr id="4" name="CuadroTexto 3"/>
          <p:cNvSpPr txBox="1"/>
          <p:nvPr/>
        </p:nvSpPr>
        <p:spPr>
          <a:xfrm>
            <a:off x="167824" y="4537281"/>
            <a:ext cx="4783914" cy="261610"/>
          </a:xfrm>
          <a:prstGeom prst="rect">
            <a:avLst/>
          </a:prstGeom>
          <a:noFill/>
        </p:spPr>
        <p:txBody>
          <a:bodyPr wrap="square" rtlCol="0">
            <a:spAutoFit/>
          </a:bodyPr>
          <a:lstStyle/>
          <a:p>
            <a:r>
              <a:rPr lang="es-CR" sz="1100" dirty="0"/>
              <a:t>Fuente: </a:t>
            </a:r>
            <a:r>
              <a:rPr lang="es-CR" sz="1100" dirty="0" err="1"/>
              <a:t>Climate</a:t>
            </a:r>
            <a:r>
              <a:rPr lang="es-CR" sz="1100" dirty="0"/>
              <a:t> Bonds </a:t>
            </a:r>
            <a:r>
              <a:rPr lang="es-CR" sz="1100" dirty="0" err="1"/>
              <a:t>Initiative</a:t>
            </a:r>
            <a:r>
              <a:rPr lang="es-CR" sz="1100" dirty="0"/>
              <a:t>, noviembre 2021</a:t>
            </a:r>
            <a:endParaRPr lang="es-CR" dirty="0"/>
          </a:p>
        </p:txBody>
      </p:sp>
      <p:sp>
        <p:nvSpPr>
          <p:cNvPr id="12" name="Rectángulo 11"/>
          <p:cNvSpPr/>
          <p:nvPr/>
        </p:nvSpPr>
        <p:spPr>
          <a:xfrm>
            <a:off x="167824" y="1146901"/>
            <a:ext cx="5526815" cy="4416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sz="1440" b="0" i="0" u="none" strike="noStrike" kern="1200" spc="0" baseline="0">
                <a:solidFill>
                  <a:prstClr val="black">
                    <a:lumMod val="65000"/>
                    <a:lumOff val="35000"/>
                  </a:prstClr>
                </a:solidFill>
                <a:latin typeface="+mn-lt"/>
                <a:ea typeface="+mn-ea"/>
                <a:cs typeface="+mn-cs"/>
              </a:defRPr>
            </a:pPr>
            <a:r>
              <a:rPr lang="es-CR" sz="1400" b="1" dirty="0">
                <a:solidFill>
                  <a:schemeClr val="tx1"/>
                </a:solidFill>
              </a:rPr>
              <a:t>Crecimiento de emisiones temáticas</a:t>
            </a:r>
          </a:p>
          <a:p>
            <a:pPr>
              <a:defRPr sz="1440" b="0" i="0" u="none" strike="noStrike" kern="1200" spc="0" baseline="0">
                <a:solidFill>
                  <a:prstClr val="black">
                    <a:lumMod val="65000"/>
                    <a:lumOff val="35000"/>
                  </a:prstClr>
                </a:solidFill>
                <a:latin typeface="+mn-lt"/>
                <a:ea typeface="+mn-ea"/>
                <a:cs typeface="+mn-cs"/>
              </a:defRPr>
            </a:pPr>
            <a:r>
              <a:rPr lang="es-CR" sz="1400" b="1" dirty="0">
                <a:solidFill>
                  <a:schemeClr val="tx1"/>
                </a:solidFill>
              </a:rPr>
              <a:t>2017 – 2021 – al 3T2021</a:t>
            </a:r>
          </a:p>
        </p:txBody>
      </p:sp>
      <p:pic>
        <p:nvPicPr>
          <p:cNvPr id="5" name="Imagen 4"/>
          <p:cNvPicPr>
            <a:picLocks noChangeAspect="1"/>
          </p:cNvPicPr>
          <p:nvPr/>
        </p:nvPicPr>
        <p:blipFill>
          <a:blip r:embed="rId3"/>
          <a:stretch>
            <a:fillRect/>
          </a:stretch>
        </p:blipFill>
        <p:spPr>
          <a:xfrm>
            <a:off x="167824" y="1660003"/>
            <a:ext cx="5526815" cy="2862990"/>
          </a:xfrm>
          <a:prstGeom prst="rect">
            <a:avLst/>
          </a:prstGeom>
          <a:ln>
            <a:solidFill>
              <a:schemeClr val="bg1">
                <a:lumMod val="85000"/>
              </a:schemeClr>
            </a:solidFill>
          </a:ln>
        </p:spPr>
      </p:pic>
      <p:sp>
        <p:nvSpPr>
          <p:cNvPr id="15" name="Rectángulo 14"/>
          <p:cNvSpPr/>
          <p:nvPr/>
        </p:nvSpPr>
        <p:spPr>
          <a:xfrm>
            <a:off x="167823" y="4860599"/>
            <a:ext cx="5526815" cy="1168726"/>
          </a:xfrm>
          <a:prstGeom prst="rect">
            <a:avLst/>
          </a:prstGeom>
          <a:solidFill>
            <a:schemeClr val="tx2">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sz="1440" b="0" i="0" u="none" strike="noStrike" kern="1200" spc="0" baseline="0">
                <a:solidFill>
                  <a:prstClr val="black">
                    <a:lumMod val="65000"/>
                    <a:lumOff val="35000"/>
                  </a:prstClr>
                </a:solidFill>
                <a:latin typeface="+mn-lt"/>
                <a:ea typeface="+mn-ea"/>
                <a:cs typeface="+mn-cs"/>
              </a:defRPr>
            </a:pPr>
            <a:r>
              <a:rPr lang="es-ES" sz="1600" dirty="0">
                <a:solidFill>
                  <a:schemeClr val="tx1"/>
                </a:solidFill>
              </a:rPr>
              <a:t>Emisión temática de bonos verdes, sociales, sostenibles, de transición y vinculados a la sostenibilidad alcanzó la cifra de USD 779 billones, en su conjunto, en los tres primeros trimestres de 2021.</a:t>
            </a:r>
            <a:endParaRPr lang="es-CR" sz="1600" dirty="0">
              <a:solidFill>
                <a:schemeClr val="tx1"/>
              </a:solidFill>
            </a:endParaRPr>
          </a:p>
        </p:txBody>
      </p:sp>
      <p:sp>
        <p:nvSpPr>
          <p:cNvPr id="20" name="Rectángulo 19"/>
          <p:cNvSpPr/>
          <p:nvPr/>
        </p:nvSpPr>
        <p:spPr>
          <a:xfrm>
            <a:off x="6007632" y="1146900"/>
            <a:ext cx="5851859" cy="4882425"/>
          </a:xfrm>
          <a:prstGeom prst="rect">
            <a:avLst/>
          </a:prstGeom>
          <a:solidFill>
            <a:schemeClr val="tx2">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sz="1440" b="0" i="0" u="none" strike="noStrike" kern="1200" spc="0" baseline="0">
                <a:solidFill>
                  <a:prstClr val="black">
                    <a:lumMod val="65000"/>
                    <a:lumOff val="35000"/>
                  </a:prstClr>
                </a:solidFill>
                <a:latin typeface="+mn-lt"/>
                <a:ea typeface="+mn-ea"/>
                <a:cs typeface="+mn-cs"/>
              </a:defRPr>
            </a:pPr>
            <a:r>
              <a:rPr lang="en-US" sz="1600" b="1" u="sng" dirty="0">
                <a:solidFill>
                  <a:schemeClr val="tx1"/>
                </a:solidFill>
              </a:rPr>
              <a:t>Otras </a:t>
            </a:r>
            <a:r>
              <a:rPr lang="en-US" sz="1600" b="1" u="sng" dirty="0" err="1">
                <a:solidFill>
                  <a:schemeClr val="tx1"/>
                </a:solidFill>
              </a:rPr>
              <a:t>estadísticas</a:t>
            </a:r>
            <a:r>
              <a:rPr lang="en-US" sz="1600" b="1" u="sng" dirty="0">
                <a:solidFill>
                  <a:schemeClr val="tx1"/>
                </a:solidFill>
              </a:rPr>
              <a:t> de </a:t>
            </a:r>
            <a:r>
              <a:rPr lang="en-US" sz="1600" b="1" u="sng" dirty="0" err="1">
                <a:solidFill>
                  <a:schemeClr val="tx1"/>
                </a:solidFill>
              </a:rPr>
              <a:t>interés</a:t>
            </a:r>
            <a:r>
              <a:rPr lang="en-US" sz="1600" b="1" u="sng" dirty="0">
                <a:solidFill>
                  <a:schemeClr val="tx1"/>
                </a:solidFill>
              </a:rPr>
              <a:t> </a:t>
            </a:r>
            <a:r>
              <a:rPr lang="en-US" sz="1200" b="1" u="sng" dirty="0">
                <a:solidFill>
                  <a:schemeClr val="tx1"/>
                </a:solidFill>
              </a:rPr>
              <a:t>(</a:t>
            </a:r>
            <a:r>
              <a:rPr lang="en-US" sz="1200" b="1" u="sng" dirty="0" err="1">
                <a:solidFill>
                  <a:schemeClr val="tx1"/>
                </a:solidFill>
              </a:rPr>
              <a:t>billones</a:t>
            </a:r>
            <a:r>
              <a:rPr lang="en-US" sz="1200" b="1" u="sng" dirty="0">
                <a:solidFill>
                  <a:schemeClr val="tx1"/>
                </a:solidFill>
              </a:rPr>
              <a:t> y </a:t>
            </a:r>
            <a:r>
              <a:rPr lang="en-US" sz="1200" b="1" u="sng" dirty="0" err="1">
                <a:solidFill>
                  <a:schemeClr val="tx1"/>
                </a:solidFill>
              </a:rPr>
              <a:t>trillones</a:t>
            </a:r>
            <a:r>
              <a:rPr lang="en-US" sz="1200" b="1" u="sng" dirty="0">
                <a:solidFill>
                  <a:schemeClr val="tx1"/>
                </a:solidFill>
              </a:rPr>
              <a:t> </a:t>
            </a:r>
            <a:r>
              <a:rPr lang="en-US" sz="1200" b="1" u="sng" dirty="0" err="1">
                <a:solidFill>
                  <a:schemeClr val="tx1"/>
                </a:solidFill>
              </a:rPr>
              <a:t>norteamericanos</a:t>
            </a:r>
            <a:r>
              <a:rPr lang="en-US" sz="1200" b="1" u="sng" dirty="0">
                <a:solidFill>
                  <a:schemeClr val="tx1"/>
                </a:solidFill>
              </a:rPr>
              <a:t>)</a:t>
            </a:r>
            <a:r>
              <a:rPr lang="en-US" sz="1600" b="1" u="sng" dirty="0">
                <a:solidFill>
                  <a:schemeClr val="tx1"/>
                </a:solidFill>
              </a:rPr>
              <a:t>:</a:t>
            </a:r>
          </a:p>
          <a:p>
            <a:pPr marL="285750" indent="-285750">
              <a:buFont typeface="Arial" panose="020B0604020202020204" pitchFamily="34" charset="0"/>
              <a:buChar char="•"/>
              <a:defRPr sz="1440" b="0" i="0" u="none" strike="noStrike" kern="1200" spc="0" baseline="0">
                <a:solidFill>
                  <a:prstClr val="black">
                    <a:lumMod val="65000"/>
                    <a:lumOff val="35000"/>
                  </a:prstClr>
                </a:solidFill>
                <a:latin typeface="+mn-lt"/>
                <a:ea typeface="+mn-ea"/>
                <a:cs typeface="+mn-cs"/>
              </a:defRPr>
            </a:pPr>
            <a:endParaRPr lang="en-US" sz="1600" dirty="0">
              <a:solidFill>
                <a:schemeClr val="tx1"/>
              </a:solidFill>
            </a:endParaRPr>
          </a:p>
          <a:p>
            <a:pPr marL="285750" indent="-285750">
              <a:buFont typeface="Arial" panose="020B0604020202020204" pitchFamily="34" charset="0"/>
              <a:buChar char="•"/>
              <a:defRPr sz="1440" b="0" i="0" u="none" strike="noStrike" kern="1200" spc="0" baseline="0">
                <a:solidFill>
                  <a:prstClr val="black">
                    <a:lumMod val="65000"/>
                    <a:lumOff val="35000"/>
                  </a:prstClr>
                </a:solidFill>
                <a:latin typeface="+mn-lt"/>
                <a:ea typeface="+mn-ea"/>
                <a:cs typeface="+mn-cs"/>
              </a:defRPr>
            </a:pPr>
            <a:r>
              <a:rPr lang="en-US" sz="1600" dirty="0" err="1">
                <a:solidFill>
                  <a:schemeClr val="tx1"/>
                </a:solidFill>
              </a:rPr>
              <a:t>Setiembre</a:t>
            </a:r>
            <a:r>
              <a:rPr lang="en-US" sz="1600" dirty="0">
                <a:solidFill>
                  <a:schemeClr val="tx1"/>
                </a:solidFill>
              </a:rPr>
              <a:t> 2021: </a:t>
            </a:r>
            <a:r>
              <a:rPr lang="en-US" sz="1600" dirty="0" err="1">
                <a:solidFill>
                  <a:schemeClr val="tx1"/>
                </a:solidFill>
              </a:rPr>
              <a:t>Mes</a:t>
            </a:r>
            <a:r>
              <a:rPr lang="en-US" sz="1600" dirty="0">
                <a:solidFill>
                  <a:schemeClr val="tx1"/>
                </a:solidFill>
              </a:rPr>
              <a:t> de mayor </a:t>
            </a:r>
            <a:r>
              <a:rPr lang="en-US" sz="1600" dirty="0" err="1">
                <a:solidFill>
                  <a:schemeClr val="tx1"/>
                </a:solidFill>
              </a:rPr>
              <a:t>emisión</a:t>
            </a:r>
            <a:r>
              <a:rPr lang="en-US" sz="1600" dirty="0">
                <a:solidFill>
                  <a:schemeClr val="tx1"/>
                </a:solidFill>
              </a:rPr>
              <a:t> de </a:t>
            </a:r>
            <a:r>
              <a:rPr lang="en-US" sz="1600" dirty="0" err="1">
                <a:solidFill>
                  <a:schemeClr val="tx1"/>
                </a:solidFill>
              </a:rPr>
              <a:t>deuda</a:t>
            </a:r>
            <a:r>
              <a:rPr lang="en-US" sz="1600" dirty="0">
                <a:solidFill>
                  <a:schemeClr val="tx1"/>
                </a:solidFill>
              </a:rPr>
              <a:t> </a:t>
            </a:r>
            <a:r>
              <a:rPr lang="en-US" sz="1600" dirty="0" err="1">
                <a:solidFill>
                  <a:schemeClr val="tx1"/>
                </a:solidFill>
              </a:rPr>
              <a:t>temática</a:t>
            </a:r>
            <a:r>
              <a:rPr lang="en-US" sz="1600" dirty="0">
                <a:solidFill>
                  <a:schemeClr val="tx1"/>
                </a:solidFill>
              </a:rPr>
              <a:t>. </a:t>
            </a:r>
            <a:r>
              <a:rPr lang="en-US" sz="1600" dirty="0" err="1">
                <a:solidFill>
                  <a:schemeClr val="tx1"/>
                </a:solidFill>
              </a:rPr>
              <a:t>En</a:t>
            </a:r>
            <a:r>
              <a:rPr lang="en-US" sz="1600" dirty="0">
                <a:solidFill>
                  <a:schemeClr val="tx1"/>
                </a:solidFill>
              </a:rPr>
              <a:t> total se </a:t>
            </a:r>
            <a:r>
              <a:rPr lang="en-US" sz="1600" dirty="0" err="1">
                <a:solidFill>
                  <a:schemeClr val="tx1"/>
                </a:solidFill>
              </a:rPr>
              <a:t>emitió</a:t>
            </a:r>
            <a:r>
              <a:rPr lang="en-US" sz="1600" dirty="0">
                <a:solidFill>
                  <a:schemeClr val="tx1"/>
                </a:solidFill>
              </a:rPr>
              <a:t> USD130.6 </a:t>
            </a:r>
            <a:r>
              <a:rPr lang="en-US" sz="1600" dirty="0" err="1">
                <a:solidFill>
                  <a:schemeClr val="tx1"/>
                </a:solidFill>
              </a:rPr>
              <a:t>billones</a:t>
            </a:r>
            <a:endParaRPr lang="en-US" sz="1600" dirty="0">
              <a:solidFill>
                <a:schemeClr val="tx1"/>
              </a:solidFill>
            </a:endParaRPr>
          </a:p>
          <a:p>
            <a:pPr marL="285750" indent="-285750">
              <a:buFont typeface="Arial" panose="020B0604020202020204" pitchFamily="34" charset="0"/>
              <a:buChar char="•"/>
              <a:defRPr sz="1440" b="0" i="0" u="none" strike="noStrike" kern="1200" spc="0" baseline="0">
                <a:solidFill>
                  <a:prstClr val="black">
                    <a:lumMod val="65000"/>
                    <a:lumOff val="35000"/>
                  </a:prstClr>
                </a:solidFill>
                <a:latin typeface="+mn-lt"/>
                <a:ea typeface="+mn-ea"/>
                <a:cs typeface="+mn-cs"/>
              </a:defRPr>
            </a:pPr>
            <a:endParaRPr lang="en-US" sz="1600" dirty="0">
              <a:solidFill>
                <a:schemeClr val="tx1"/>
              </a:solidFill>
            </a:endParaRPr>
          </a:p>
          <a:p>
            <a:pPr marL="285750" indent="-285750">
              <a:buFont typeface="Arial" panose="020B0604020202020204" pitchFamily="34" charset="0"/>
              <a:buChar char="•"/>
              <a:defRPr sz="1440" b="0" i="0" u="none" strike="noStrike" kern="1200" spc="0" baseline="0">
                <a:solidFill>
                  <a:prstClr val="black">
                    <a:lumMod val="65000"/>
                    <a:lumOff val="35000"/>
                  </a:prstClr>
                </a:solidFill>
                <a:latin typeface="+mn-lt"/>
                <a:ea typeface="+mn-ea"/>
                <a:cs typeface="+mn-cs"/>
              </a:defRPr>
            </a:pPr>
            <a:r>
              <a:rPr lang="es-ES" sz="1600" dirty="0">
                <a:solidFill>
                  <a:schemeClr val="tx1"/>
                </a:solidFill>
              </a:rPr>
              <a:t>La emisión temática total acumulada se situó en USD 2,3 trillones a finales del tercer trimestre de 2021;  emisiones verdes acumulan a USD1.2 trillones (52% del total temáticas)</a:t>
            </a:r>
          </a:p>
          <a:p>
            <a:pPr marL="285750" indent="-285750">
              <a:buFont typeface="Arial" panose="020B0604020202020204" pitchFamily="34" charset="0"/>
              <a:buChar char="•"/>
              <a:defRPr sz="1440" b="0" i="0" u="none" strike="noStrike" kern="1200" spc="0" baseline="0">
                <a:solidFill>
                  <a:prstClr val="black">
                    <a:lumMod val="65000"/>
                    <a:lumOff val="35000"/>
                  </a:prstClr>
                </a:solidFill>
                <a:latin typeface="+mn-lt"/>
                <a:ea typeface="+mn-ea"/>
                <a:cs typeface="+mn-cs"/>
              </a:defRPr>
            </a:pPr>
            <a:endParaRPr lang="es-CR" sz="1600" dirty="0">
              <a:solidFill>
                <a:schemeClr val="tx1"/>
              </a:solidFill>
            </a:endParaRPr>
          </a:p>
          <a:p>
            <a:pPr marL="285750" indent="-285750">
              <a:buFont typeface="Arial" panose="020B0604020202020204" pitchFamily="34" charset="0"/>
              <a:buChar char="•"/>
              <a:defRPr sz="1440" b="0" i="0" u="none" strike="noStrike" kern="1200" spc="0" baseline="0">
                <a:solidFill>
                  <a:prstClr val="black">
                    <a:lumMod val="65000"/>
                    <a:lumOff val="35000"/>
                  </a:prstClr>
                </a:solidFill>
                <a:latin typeface="+mn-lt"/>
                <a:ea typeface="+mn-ea"/>
                <a:cs typeface="+mn-cs"/>
              </a:defRPr>
            </a:pPr>
            <a:r>
              <a:rPr lang="es-ES" sz="1600" dirty="0">
                <a:solidFill>
                  <a:schemeClr val="tx1"/>
                </a:solidFill>
              </a:rPr>
              <a:t>Bonos verdes alcanzarían nuevo pronóstico para 2021  por un total de USD 500 billones; ya alcanzaba USD 354,2 billones a fines del tercer trimestre de 2021.</a:t>
            </a:r>
          </a:p>
          <a:p>
            <a:pPr marL="285750" indent="-285750">
              <a:buFont typeface="Arial" panose="020B0604020202020204" pitchFamily="34" charset="0"/>
              <a:buChar char="•"/>
              <a:defRPr sz="1440" b="0" i="0" u="none" strike="noStrike" kern="1200" spc="0" baseline="0">
                <a:solidFill>
                  <a:prstClr val="black">
                    <a:lumMod val="65000"/>
                    <a:lumOff val="35000"/>
                  </a:prstClr>
                </a:solidFill>
                <a:latin typeface="+mn-lt"/>
                <a:ea typeface="+mn-ea"/>
                <a:cs typeface="+mn-cs"/>
              </a:defRPr>
            </a:pPr>
            <a:endParaRPr lang="en-US" sz="1600" dirty="0">
              <a:solidFill>
                <a:schemeClr val="tx1"/>
              </a:solidFill>
            </a:endParaRPr>
          </a:p>
          <a:p>
            <a:pPr marL="285750" indent="-285750">
              <a:buFont typeface="Arial" panose="020B0604020202020204" pitchFamily="34" charset="0"/>
              <a:buChar char="•"/>
              <a:defRPr sz="1440" b="0" i="0" u="none" strike="noStrike" kern="1200" spc="0" baseline="0">
                <a:solidFill>
                  <a:prstClr val="black">
                    <a:lumMod val="65000"/>
                    <a:lumOff val="35000"/>
                  </a:prstClr>
                </a:solidFill>
                <a:latin typeface="+mn-lt"/>
                <a:ea typeface="+mn-ea"/>
                <a:cs typeface="+mn-cs"/>
              </a:defRPr>
            </a:pPr>
            <a:r>
              <a:rPr lang="en-US" sz="1600" dirty="0">
                <a:solidFill>
                  <a:schemeClr val="tx1"/>
                </a:solidFill>
              </a:rPr>
              <a:t>Se </a:t>
            </a:r>
            <a:r>
              <a:rPr lang="en-US" sz="1600" dirty="0" err="1">
                <a:solidFill>
                  <a:schemeClr val="tx1"/>
                </a:solidFill>
              </a:rPr>
              <a:t>estima</a:t>
            </a:r>
            <a:r>
              <a:rPr lang="en-US" sz="1600" dirty="0">
                <a:solidFill>
                  <a:schemeClr val="tx1"/>
                </a:solidFill>
              </a:rPr>
              <a:t> para el 2023 que la </a:t>
            </a:r>
            <a:r>
              <a:rPr lang="en-US" sz="1600" dirty="0" err="1">
                <a:solidFill>
                  <a:schemeClr val="tx1"/>
                </a:solidFill>
              </a:rPr>
              <a:t>emisión</a:t>
            </a:r>
            <a:r>
              <a:rPr lang="en-US" sz="1600" dirty="0">
                <a:solidFill>
                  <a:schemeClr val="tx1"/>
                </a:solidFill>
              </a:rPr>
              <a:t> de </a:t>
            </a:r>
            <a:r>
              <a:rPr lang="en-US" sz="1600" dirty="0" err="1">
                <a:solidFill>
                  <a:schemeClr val="tx1"/>
                </a:solidFill>
              </a:rPr>
              <a:t>bonos</a:t>
            </a:r>
            <a:r>
              <a:rPr lang="en-US" sz="1600" dirty="0">
                <a:solidFill>
                  <a:schemeClr val="tx1"/>
                </a:solidFill>
              </a:rPr>
              <a:t> </a:t>
            </a:r>
            <a:r>
              <a:rPr lang="en-US" sz="1600" dirty="0" err="1">
                <a:solidFill>
                  <a:schemeClr val="tx1"/>
                </a:solidFill>
              </a:rPr>
              <a:t>verdes</a:t>
            </a:r>
            <a:r>
              <a:rPr lang="en-US" sz="1600" dirty="0">
                <a:solidFill>
                  <a:schemeClr val="tx1"/>
                </a:solidFill>
              </a:rPr>
              <a:t> </a:t>
            </a:r>
            <a:r>
              <a:rPr lang="en-US" sz="1600" dirty="0" err="1">
                <a:solidFill>
                  <a:schemeClr val="tx1"/>
                </a:solidFill>
              </a:rPr>
              <a:t>alcance</a:t>
            </a:r>
            <a:r>
              <a:rPr lang="en-US" sz="1600" dirty="0">
                <a:solidFill>
                  <a:schemeClr val="tx1"/>
                </a:solidFill>
              </a:rPr>
              <a:t> USD 1 </a:t>
            </a:r>
            <a:r>
              <a:rPr lang="en-US" sz="1600" dirty="0" err="1">
                <a:solidFill>
                  <a:schemeClr val="tx1"/>
                </a:solidFill>
              </a:rPr>
              <a:t>trillón</a:t>
            </a:r>
            <a:r>
              <a:rPr lang="en-US" sz="1600" dirty="0">
                <a:solidFill>
                  <a:schemeClr val="tx1"/>
                </a:solidFill>
              </a:rPr>
              <a:t>.</a:t>
            </a:r>
          </a:p>
          <a:p>
            <a:pPr marL="285750" indent="-285750">
              <a:buFont typeface="Arial" panose="020B0604020202020204" pitchFamily="34" charset="0"/>
              <a:buChar char="•"/>
              <a:defRPr sz="1440" b="0" i="0" u="none" strike="noStrike" kern="1200" spc="0" baseline="0">
                <a:solidFill>
                  <a:prstClr val="black">
                    <a:lumMod val="65000"/>
                    <a:lumOff val="35000"/>
                  </a:prstClr>
                </a:solidFill>
                <a:latin typeface="+mn-lt"/>
                <a:ea typeface="+mn-ea"/>
                <a:cs typeface="+mn-cs"/>
              </a:defRPr>
            </a:pPr>
            <a:endParaRPr lang="en-US" sz="1600" dirty="0">
              <a:solidFill>
                <a:schemeClr val="tx1"/>
              </a:solidFill>
            </a:endParaRPr>
          </a:p>
          <a:p>
            <a:pPr marL="285750" indent="-285750">
              <a:buFont typeface="Arial" panose="020B0604020202020204" pitchFamily="34" charset="0"/>
              <a:buChar char="•"/>
              <a:defRPr sz="1440" b="0" i="0" u="none" strike="noStrike" kern="1200" spc="0" baseline="0">
                <a:solidFill>
                  <a:prstClr val="black">
                    <a:lumMod val="65000"/>
                    <a:lumOff val="35000"/>
                  </a:prstClr>
                </a:solidFill>
                <a:latin typeface="+mn-lt"/>
                <a:ea typeface="+mn-ea"/>
                <a:cs typeface="+mn-cs"/>
              </a:defRPr>
            </a:pPr>
            <a:r>
              <a:rPr lang="en-US" sz="1600" dirty="0" err="1">
                <a:solidFill>
                  <a:schemeClr val="tx1"/>
                </a:solidFill>
              </a:rPr>
              <a:t>Emisiones</a:t>
            </a:r>
            <a:r>
              <a:rPr lang="en-US" sz="1600" dirty="0">
                <a:solidFill>
                  <a:schemeClr val="tx1"/>
                </a:solidFill>
              </a:rPr>
              <a:t> </a:t>
            </a:r>
            <a:r>
              <a:rPr lang="en-US" sz="1600" dirty="0" err="1">
                <a:solidFill>
                  <a:schemeClr val="tx1"/>
                </a:solidFill>
              </a:rPr>
              <a:t>vinculadas</a:t>
            </a:r>
            <a:r>
              <a:rPr lang="en-US" sz="1600" dirty="0">
                <a:solidFill>
                  <a:schemeClr val="tx1"/>
                </a:solidFill>
              </a:rPr>
              <a:t> a la </a:t>
            </a:r>
            <a:r>
              <a:rPr lang="en-US" sz="1600" dirty="0" err="1">
                <a:solidFill>
                  <a:schemeClr val="tx1"/>
                </a:solidFill>
              </a:rPr>
              <a:t>sosteniblidad</a:t>
            </a:r>
            <a:r>
              <a:rPr lang="en-US" sz="1600" dirty="0">
                <a:solidFill>
                  <a:schemeClr val="tx1"/>
                </a:solidFill>
              </a:rPr>
              <a:t> </a:t>
            </a:r>
            <a:r>
              <a:rPr lang="en-US" sz="1600" dirty="0" err="1">
                <a:solidFill>
                  <a:schemeClr val="tx1"/>
                </a:solidFill>
              </a:rPr>
              <a:t>alcanzó</a:t>
            </a:r>
            <a:r>
              <a:rPr lang="en-US" sz="1600" dirty="0">
                <a:solidFill>
                  <a:schemeClr val="tx1"/>
                </a:solidFill>
              </a:rPr>
              <a:t> la </a:t>
            </a:r>
            <a:r>
              <a:rPr lang="en-US" sz="1600" dirty="0" err="1">
                <a:solidFill>
                  <a:schemeClr val="tx1"/>
                </a:solidFill>
              </a:rPr>
              <a:t>cifra</a:t>
            </a:r>
            <a:r>
              <a:rPr lang="en-US" sz="1600" dirty="0">
                <a:solidFill>
                  <a:schemeClr val="tx1"/>
                </a:solidFill>
              </a:rPr>
              <a:t> de USD 78,7 </a:t>
            </a:r>
            <a:r>
              <a:rPr lang="en-US" sz="1600" dirty="0" err="1">
                <a:solidFill>
                  <a:schemeClr val="tx1"/>
                </a:solidFill>
              </a:rPr>
              <a:t>billones</a:t>
            </a:r>
            <a:r>
              <a:rPr lang="en-US" sz="1600" dirty="0">
                <a:solidFill>
                  <a:schemeClr val="tx1"/>
                </a:solidFill>
              </a:rPr>
              <a:t> al 3T21. </a:t>
            </a:r>
            <a:r>
              <a:rPr lang="en-US" sz="1600" dirty="0" err="1">
                <a:solidFill>
                  <a:schemeClr val="tx1"/>
                </a:solidFill>
              </a:rPr>
              <a:t>Financiamientos</a:t>
            </a:r>
            <a:r>
              <a:rPr lang="en-US" sz="1600" dirty="0">
                <a:solidFill>
                  <a:schemeClr val="tx1"/>
                </a:solidFill>
              </a:rPr>
              <a:t> de </a:t>
            </a:r>
            <a:r>
              <a:rPr lang="en-US" sz="1600" dirty="0" err="1">
                <a:solidFill>
                  <a:schemeClr val="tx1"/>
                </a:solidFill>
              </a:rPr>
              <a:t>transición</a:t>
            </a:r>
            <a:r>
              <a:rPr lang="en-US" sz="1600" dirty="0">
                <a:solidFill>
                  <a:schemeClr val="tx1"/>
                </a:solidFill>
              </a:rPr>
              <a:t> </a:t>
            </a:r>
            <a:r>
              <a:rPr lang="en-US" sz="1600" dirty="0" err="1">
                <a:solidFill>
                  <a:schemeClr val="tx1"/>
                </a:solidFill>
              </a:rPr>
              <a:t>alcanzaría</a:t>
            </a:r>
            <a:r>
              <a:rPr lang="en-US" sz="1600" dirty="0">
                <a:solidFill>
                  <a:schemeClr val="tx1"/>
                </a:solidFill>
              </a:rPr>
              <a:t> la </a:t>
            </a:r>
            <a:r>
              <a:rPr lang="en-US" sz="1600" dirty="0" err="1">
                <a:solidFill>
                  <a:schemeClr val="tx1"/>
                </a:solidFill>
              </a:rPr>
              <a:t>cifra</a:t>
            </a:r>
            <a:r>
              <a:rPr lang="en-US" sz="1600" dirty="0">
                <a:solidFill>
                  <a:schemeClr val="tx1"/>
                </a:solidFill>
              </a:rPr>
              <a:t> de USD 5 </a:t>
            </a:r>
            <a:r>
              <a:rPr lang="en-US" sz="1600" dirty="0" err="1">
                <a:solidFill>
                  <a:schemeClr val="tx1"/>
                </a:solidFill>
              </a:rPr>
              <a:t>billones</a:t>
            </a:r>
            <a:r>
              <a:rPr lang="en-US" sz="1600" dirty="0">
                <a:solidFill>
                  <a:schemeClr val="tx1"/>
                </a:solidFill>
              </a:rPr>
              <a:t> </a:t>
            </a:r>
            <a:r>
              <a:rPr lang="en-US" sz="1600" dirty="0" err="1">
                <a:solidFill>
                  <a:schemeClr val="tx1"/>
                </a:solidFill>
              </a:rPr>
              <a:t>en</a:t>
            </a:r>
            <a:r>
              <a:rPr lang="en-US" sz="1600" dirty="0">
                <a:solidFill>
                  <a:schemeClr val="tx1"/>
                </a:solidFill>
              </a:rPr>
              <a:t> 2021.</a:t>
            </a:r>
            <a:endParaRPr lang="es-CR" sz="1600" dirty="0">
              <a:solidFill>
                <a:schemeClr val="tx1"/>
              </a:solidFill>
            </a:endParaRPr>
          </a:p>
        </p:txBody>
      </p:sp>
    </p:spTree>
    <p:extLst>
      <p:ext uri="{BB962C8B-B14F-4D97-AF65-F5344CB8AC3E}">
        <p14:creationId xmlns:p14="http://schemas.microsoft.com/office/powerpoint/2010/main" val="1709722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E1AA045-B973-104F-ADFE-020D1724E4AD}"/>
              </a:ext>
            </a:extLst>
          </p:cNvPr>
          <p:cNvPicPr>
            <a:picLocks noChangeAspect="1"/>
          </p:cNvPicPr>
          <p:nvPr/>
        </p:nvPicPr>
        <p:blipFill>
          <a:blip r:embed="rId2"/>
          <a:stretch>
            <a:fillRect/>
          </a:stretch>
        </p:blipFill>
        <p:spPr>
          <a:xfrm>
            <a:off x="0" y="0"/>
            <a:ext cx="12187066" cy="6858000"/>
          </a:xfrm>
          <a:prstGeom prst="rect">
            <a:avLst/>
          </a:prstGeom>
        </p:spPr>
      </p:pic>
      <p:sp>
        <p:nvSpPr>
          <p:cNvPr id="7" name="CuadroTexto 6">
            <a:extLst>
              <a:ext uri="{FF2B5EF4-FFF2-40B4-BE49-F238E27FC236}">
                <a16:creationId xmlns:a16="http://schemas.microsoft.com/office/drawing/2014/main" id="{A724BCE6-9EE2-E140-B992-130F2B2BFE1C}"/>
              </a:ext>
            </a:extLst>
          </p:cNvPr>
          <p:cNvSpPr txBox="1"/>
          <p:nvPr/>
        </p:nvSpPr>
        <p:spPr>
          <a:xfrm>
            <a:off x="6778512" y="6403329"/>
            <a:ext cx="4361066" cy="276999"/>
          </a:xfrm>
          <a:prstGeom prst="rect">
            <a:avLst/>
          </a:prstGeom>
          <a:noFill/>
        </p:spPr>
        <p:txBody>
          <a:bodyPr wrap="square" rtlCol="0">
            <a:spAutoFit/>
          </a:bodyPr>
          <a:lstStyle/>
          <a:p>
            <a:pPr algn="r"/>
            <a:r>
              <a:rPr lang="es-CR" sz="1200" b="1" dirty="0">
                <a:solidFill>
                  <a:srgbClr val="014B93"/>
                </a:solidFill>
                <a:latin typeface="Arial" panose="020B0604020202020204" pitchFamily="34" charset="0"/>
                <a:cs typeface="Arial" panose="020B0604020202020204" pitchFamily="34" charset="0"/>
              </a:rPr>
              <a:t>Gerencia Finanzas</a:t>
            </a:r>
          </a:p>
        </p:txBody>
      </p:sp>
      <p:sp>
        <p:nvSpPr>
          <p:cNvPr id="5" name="Rectángulo 4"/>
          <p:cNvSpPr/>
          <p:nvPr/>
        </p:nvSpPr>
        <p:spPr>
          <a:xfrm>
            <a:off x="1407886" y="3320872"/>
            <a:ext cx="9144000" cy="912104"/>
          </a:xfrm>
          <a:prstGeom prst="rect">
            <a:avLst/>
          </a:prstGeom>
          <a:solidFill>
            <a:srgbClr val="00306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Rectángulo redondeado 5"/>
          <p:cNvSpPr/>
          <p:nvPr/>
        </p:nvSpPr>
        <p:spPr>
          <a:xfrm>
            <a:off x="3759200" y="2290357"/>
            <a:ext cx="4673600" cy="2757714"/>
          </a:xfrm>
          <a:prstGeom prst="roundRect">
            <a:avLst/>
          </a:prstGeom>
          <a:solidFill>
            <a:schemeClr val="bg1"/>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4400" b="1" kern="0" dirty="0">
                <a:solidFill>
                  <a:srgbClr val="003061"/>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Bono Verde: Planta Hidroeléctrica Reventazón</a:t>
            </a:r>
          </a:p>
        </p:txBody>
      </p:sp>
    </p:spTree>
    <p:extLst>
      <p:ext uri="{BB962C8B-B14F-4D97-AF65-F5344CB8AC3E}">
        <p14:creationId xmlns:p14="http://schemas.microsoft.com/office/powerpoint/2010/main" val="2585660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28"/>
          <p:cNvGrpSpPr/>
          <p:nvPr/>
        </p:nvGrpSpPr>
        <p:grpSpPr>
          <a:xfrm>
            <a:off x="5639" y="0"/>
            <a:ext cx="12180722" cy="6858000"/>
            <a:chOff x="5639" y="0"/>
            <a:chExt cx="12180722" cy="6858000"/>
          </a:xfrm>
        </p:grpSpPr>
        <p:pic>
          <p:nvPicPr>
            <p:cNvPr id="30" name="Imagen 29">
              <a:extLst>
                <a:ext uri="{FF2B5EF4-FFF2-40B4-BE49-F238E27FC236}">
                  <a16:creationId xmlns:a16="http://schemas.microsoft.com/office/drawing/2014/main" id="{A196788E-ADE6-FF4A-8FA0-6B0C07AB0CFD}"/>
                </a:ext>
              </a:extLst>
            </p:cNvPr>
            <p:cNvPicPr>
              <a:picLocks noChangeAspect="1"/>
            </p:cNvPicPr>
            <p:nvPr/>
          </p:nvPicPr>
          <p:blipFill>
            <a:blip r:embed="rId2"/>
            <a:stretch>
              <a:fillRect/>
            </a:stretch>
          </p:blipFill>
          <p:spPr>
            <a:xfrm>
              <a:off x="5639" y="0"/>
              <a:ext cx="12180722" cy="6858000"/>
            </a:xfrm>
            <a:prstGeom prst="rect">
              <a:avLst/>
            </a:prstGeom>
          </p:spPr>
        </p:pic>
        <p:sp>
          <p:nvSpPr>
            <p:cNvPr id="31" name="CuadroTexto 30">
              <a:extLst>
                <a:ext uri="{FF2B5EF4-FFF2-40B4-BE49-F238E27FC236}">
                  <a16:creationId xmlns:a16="http://schemas.microsoft.com/office/drawing/2014/main" id="{A724BCE6-9EE2-E140-B992-130F2B2BFE1C}"/>
                </a:ext>
              </a:extLst>
            </p:cNvPr>
            <p:cNvSpPr txBox="1"/>
            <p:nvPr/>
          </p:nvSpPr>
          <p:spPr>
            <a:xfrm>
              <a:off x="6778512" y="6403329"/>
              <a:ext cx="4361066" cy="276999"/>
            </a:xfrm>
            <a:prstGeom prst="rect">
              <a:avLst/>
            </a:prstGeom>
            <a:noFill/>
          </p:spPr>
          <p:txBody>
            <a:bodyPr wrap="square" rtlCol="0">
              <a:spAutoFit/>
            </a:bodyPr>
            <a:lstStyle/>
            <a:p>
              <a:pPr algn="r"/>
              <a:r>
                <a:rPr lang="es-CR" sz="1200" b="1" dirty="0">
                  <a:solidFill>
                    <a:srgbClr val="014B93"/>
                  </a:solidFill>
                  <a:latin typeface="Arial" panose="020B0604020202020204" pitchFamily="34" charset="0"/>
                  <a:cs typeface="Arial" panose="020B0604020202020204" pitchFamily="34" charset="0"/>
                </a:rPr>
                <a:t>Gerencia Finanzas</a:t>
              </a:r>
            </a:p>
          </p:txBody>
        </p:sp>
      </p:grpSp>
      <p:sp>
        <p:nvSpPr>
          <p:cNvPr id="5" name="Título 1">
            <a:extLst>
              <a:ext uri="{FF2B5EF4-FFF2-40B4-BE49-F238E27FC236}">
                <a16:creationId xmlns:a16="http://schemas.microsoft.com/office/drawing/2014/main" id="{93A4213F-621F-FE4A-BCAE-E5BB20E195B2}"/>
              </a:ext>
            </a:extLst>
          </p:cNvPr>
          <p:cNvSpPr txBox="1">
            <a:spLocks/>
          </p:cNvSpPr>
          <p:nvPr/>
        </p:nvSpPr>
        <p:spPr>
          <a:xfrm>
            <a:off x="302436" y="307571"/>
            <a:ext cx="11598406" cy="5716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rPr>
              <a:t>Instituto Costarricense de Electricidad</a:t>
            </a:r>
            <a:endParaRPr kumimoji="0" lang="es-CR"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w="0"/>
                <a:solidFill>
                  <a:srgbClr val="4472C4"/>
                </a:solidFill>
                <a:effectLst/>
                <a:uLnTx/>
                <a:uFillTx/>
                <a:latin typeface="Century Gothic" panose="020B0502020202020204" pitchFamily="34" charset="0"/>
                <a:ea typeface="+mj-ea"/>
                <a:cs typeface="+mj-cs"/>
              </a:rPr>
              <a:t>Planta H. Reventazón - Desempeño ambiental y social</a:t>
            </a:r>
          </a:p>
        </p:txBody>
      </p:sp>
      <p:grpSp>
        <p:nvGrpSpPr>
          <p:cNvPr id="4" name="Grupo 3">
            <a:extLst>
              <a:ext uri="{FF2B5EF4-FFF2-40B4-BE49-F238E27FC236}">
                <a16:creationId xmlns:a16="http://schemas.microsoft.com/office/drawing/2014/main" id="{BC198584-5D6E-4A17-8F1B-628180D3B342}"/>
              </a:ext>
            </a:extLst>
          </p:cNvPr>
          <p:cNvGrpSpPr/>
          <p:nvPr/>
        </p:nvGrpSpPr>
        <p:grpSpPr>
          <a:xfrm>
            <a:off x="1011110" y="1645643"/>
            <a:ext cx="4367707" cy="1949004"/>
            <a:chOff x="345171" y="4262089"/>
            <a:chExt cx="4956030" cy="2320854"/>
          </a:xfrm>
        </p:grpSpPr>
        <p:pic>
          <p:nvPicPr>
            <p:cNvPr id="6" name="Imagen 5">
              <a:extLst>
                <a:ext uri="{FF2B5EF4-FFF2-40B4-BE49-F238E27FC236}">
                  <a16:creationId xmlns:a16="http://schemas.microsoft.com/office/drawing/2014/main" id="{36332E0D-9556-43B3-81B9-CB064F81A08B}"/>
                </a:ext>
              </a:extLst>
            </p:cNvPr>
            <p:cNvPicPr>
              <a:picLocks noChangeAspect="1"/>
            </p:cNvPicPr>
            <p:nvPr/>
          </p:nvPicPr>
          <p:blipFill rotWithShape="1">
            <a:blip r:embed="rId3"/>
            <a:srcRect l="831" t="3034" r="76278" b="52202"/>
            <a:stretch/>
          </p:blipFill>
          <p:spPr>
            <a:xfrm>
              <a:off x="345171" y="4262089"/>
              <a:ext cx="1110591" cy="1078976"/>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a:extLst>
                <a:ext uri="{FF2B5EF4-FFF2-40B4-BE49-F238E27FC236}">
                  <a16:creationId xmlns:a16="http://schemas.microsoft.com/office/drawing/2014/main" id="{4898A337-C296-49BE-9763-DEE77A00E581}"/>
                </a:ext>
              </a:extLst>
            </p:cNvPr>
            <p:cNvPicPr>
              <a:picLocks noChangeAspect="1"/>
            </p:cNvPicPr>
            <p:nvPr/>
          </p:nvPicPr>
          <p:blipFill rotWithShape="1">
            <a:blip r:embed="rId3"/>
            <a:srcRect l="26119" t="2731" r="51251" b="52118"/>
            <a:stretch/>
          </p:blipFill>
          <p:spPr>
            <a:xfrm>
              <a:off x="1650313" y="4273963"/>
              <a:ext cx="1076612" cy="1067102"/>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EC69DBEB-4EDF-49C7-93D1-F9AD135CC185}"/>
                </a:ext>
              </a:extLst>
            </p:cNvPr>
            <p:cNvPicPr>
              <a:picLocks noChangeAspect="1"/>
            </p:cNvPicPr>
            <p:nvPr/>
          </p:nvPicPr>
          <p:blipFill rotWithShape="1">
            <a:blip r:embed="rId3"/>
            <a:srcRect l="51373" t="2145" r="26105" b="52202"/>
            <a:stretch/>
          </p:blipFill>
          <p:spPr>
            <a:xfrm>
              <a:off x="2942564" y="4262089"/>
              <a:ext cx="1071402" cy="1078975"/>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9" name="Imagen 8">
              <a:extLst>
                <a:ext uri="{FF2B5EF4-FFF2-40B4-BE49-F238E27FC236}">
                  <a16:creationId xmlns:a16="http://schemas.microsoft.com/office/drawing/2014/main" id="{D9BD33B4-2ED4-4A2E-A6FF-FE4FE7573B75}"/>
                </a:ext>
              </a:extLst>
            </p:cNvPr>
            <p:cNvPicPr>
              <a:picLocks noChangeAspect="1"/>
            </p:cNvPicPr>
            <p:nvPr/>
          </p:nvPicPr>
          <p:blipFill rotWithShape="1">
            <a:blip r:embed="rId3"/>
            <a:srcRect l="76263" t="2143" r="1214" b="52203"/>
            <a:stretch/>
          </p:blipFill>
          <p:spPr>
            <a:xfrm>
              <a:off x="4229799" y="4262090"/>
              <a:ext cx="1071400" cy="1078975"/>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519DD3BD-1DF0-4019-A630-771264C0B744}"/>
                </a:ext>
              </a:extLst>
            </p:cNvPr>
            <p:cNvPicPr>
              <a:picLocks noChangeAspect="1"/>
            </p:cNvPicPr>
            <p:nvPr/>
          </p:nvPicPr>
          <p:blipFill rotWithShape="1">
            <a:blip r:embed="rId3"/>
            <a:srcRect l="832" t="52642" r="76204" b="2594"/>
            <a:stretch/>
          </p:blipFill>
          <p:spPr>
            <a:xfrm>
              <a:off x="345171" y="5482538"/>
              <a:ext cx="1114113" cy="1078975"/>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59AEB58E-625A-42D6-9471-EC1DBAC2A096}"/>
                </a:ext>
              </a:extLst>
            </p:cNvPr>
            <p:cNvPicPr>
              <a:picLocks noChangeAspect="1"/>
            </p:cNvPicPr>
            <p:nvPr/>
          </p:nvPicPr>
          <p:blipFill rotWithShape="1">
            <a:blip r:embed="rId3"/>
            <a:srcRect l="26154" t="53166" r="51215" b="2562"/>
            <a:stretch/>
          </p:blipFill>
          <p:spPr>
            <a:xfrm>
              <a:off x="1636501" y="5494412"/>
              <a:ext cx="1092396" cy="1067102"/>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BE8F528B-1447-49B6-828A-42CFB914BF0B}"/>
                </a:ext>
              </a:extLst>
            </p:cNvPr>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Lst>
            </a:blip>
            <a:srcRect l="51018" t="53070" r="25376"/>
            <a:stretch/>
          </p:blipFill>
          <p:spPr>
            <a:xfrm>
              <a:off x="2923449" y="5482538"/>
              <a:ext cx="1114113" cy="1100405"/>
            </a:xfrm>
            <a:prstGeom prst="rect">
              <a:avLst/>
            </a:prstGeom>
          </p:spPr>
        </p:pic>
        <p:pic>
          <p:nvPicPr>
            <p:cNvPr id="13" name="Imagen 12">
              <a:extLst>
                <a:ext uri="{FF2B5EF4-FFF2-40B4-BE49-F238E27FC236}">
                  <a16:creationId xmlns:a16="http://schemas.microsoft.com/office/drawing/2014/main" id="{ED1D05B6-7E96-478A-8B3A-786A2F104B72}"/>
                </a:ext>
              </a:extLst>
            </p:cNvPr>
            <p:cNvPicPr>
              <a:picLocks noChangeAspect="1"/>
            </p:cNvPicPr>
            <p:nvPr/>
          </p:nvPicPr>
          <p:blipFill rotWithShape="1">
            <a:blip r:embed="rId3"/>
            <a:srcRect l="76251" t="52675" r="1226" b="1671"/>
            <a:stretch/>
          </p:blipFill>
          <p:spPr>
            <a:xfrm>
              <a:off x="4229797" y="5482538"/>
              <a:ext cx="1071404" cy="1078975"/>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grpSp>
      <p:cxnSp>
        <p:nvCxnSpPr>
          <p:cNvPr id="14" name="Conector recto 13"/>
          <p:cNvCxnSpPr/>
          <p:nvPr/>
        </p:nvCxnSpPr>
        <p:spPr>
          <a:xfrm>
            <a:off x="167824" y="1024042"/>
            <a:ext cx="11691667" cy="233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Marcador de contenido 5">
            <a:extLst>
              <a:ext uri="{FF2B5EF4-FFF2-40B4-BE49-F238E27FC236}">
                <a16:creationId xmlns:a16="http://schemas.microsoft.com/office/drawing/2014/main" id="{6B56DFC4-830B-48A5-AEF2-CE5992327AD5}"/>
              </a:ext>
            </a:extLst>
          </p:cNvPr>
          <p:cNvSpPr txBox="1">
            <a:spLocks/>
          </p:cNvSpPr>
          <p:nvPr/>
        </p:nvSpPr>
        <p:spPr>
          <a:xfrm>
            <a:off x="6183548" y="1620690"/>
            <a:ext cx="5675943" cy="1684213"/>
          </a:xfrm>
          <a:prstGeom prst="roundRect">
            <a:avLst/>
          </a:prstGeom>
          <a:solidFill>
            <a:schemeClr val="accent5">
              <a:lumMod val="20000"/>
              <a:lumOff val="80000"/>
            </a:schemeClr>
          </a:solidFill>
          <a:ln>
            <a:solidFill>
              <a:schemeClr val="accent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500" b="0" i="0" u="none" strike="noStrike" kern="1200" cap="none" spc="0" normalizeH="0" baseline="0" noProof="0" dirty="0" err="1" smtClean="0">
                <a:ln>
                  <a:noFill/>
                </a:ln>
                <a:solidFill>
                  <a:prstClr val="black"/>
                </a:solidFill>
                <a:effectLst/>
                <a:uLnTx/>
                <a:uFillTx/>
                <a:latin typeface="Calibri" panose="020F0502020204030204"/>
                <a:ea typeface="+mn-ea"/>
                <a:cs typeface="+mn-cs"/>
              </a:rPr>
              <a:t>EsIA</a:t>
            </a:r>
            <a:r>
              <a:rPr kumimoji="0" lang="es-ES" sz="15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s-ES" sz="1500" b="0" i="0" u="none" strike="noStrike" kern="1200" cap="none" spc="0" normalizeH="0" baseline="0" noProof="0" dirty="0">
                <a:ln>
                  <a:noFill/>
                </a:ln>
                <a:solidFill>
                  <a:prstClr val="black"/>
                </a:solidFill>
                <a:effectLst/>
                <a:uLnTx/>
                <a:uFillTx/>
                <a:latin typeface="Calibri" panose="020F0502020204030204"/>
                <a:ea typeface="+mn-ea"/>
                <a:cs typeface="+mn-cs"/>
              </a:rPr>
              <a:t>aprobado y actual Plan de Gestión Ambiental y Social de la etapa operativa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500" b="0" i="0" u="none" strike="noStrike" kern="1200" cap="none" spc="0" normalizeH="0" baseline="0" noProof="0" dirty="0">
                <a:ln>
                  <a:noFill/>
                </a:ln>
                <a:solidFill>
                  <a:prstClr val="black"/>
                </a:solidFill>
                <a:effectLst/>
                <a:uLnTx/>
                <a:uFillTx/>
                <a:latin typeface="Calibri" panose="020F0502020204030204"/>
                <a:ea typeface="+mn-ea"/>
                <a:cs typeface="+mn-cs"/>
              </a:rPr>
              <a:t>Protocolo de Evaluación de la Sostenibilidad, otorgado por International </a:t>
            </a:r>
            <a:r>
              <a:rPr kumimoji="0" lang="es-ES" sz="1500" b="0" i="0" u="none" strike="noStrike" kern="1200" cap="none" spc="0" normalizeH="0" baseline="0" noProof="0" dirty="0" err="1">
                <a:ln>
                  <a:noFill/>
                </a:ln>
                <a:solidFill>
                  <a:prstClr val="black"/>
                </a:solidFill>
                <a:effectLst/>
                <a:uLnTx/>
                <a:uFillTx/>
                <a:latin typeface="Calibri" panose="020F0502020204030204"/>
                <a:ea typeface="+mn-ea"/>
                <a:cs typeface="+mn-cs"/>
              </a:rPr>
              <a:t>Hydropower</a:t>
            </a:r>
            <a:r>
              <a:rPr kumimoji="0" lang="es-ES" sz="1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500" b="0" i="0" u="none" strike="noStrike" kern="1200" cap="none" spc="0" normalizeH="0" baseline="0" noProof="0" dirty="0" err="1">
                <a:ln>
                  <a:noFill/>
                </a:ln>
                <a:solidFill>
                  <a:prstClr val="black"/>
                </a:solidFill>
                <a:effectLst/>
                <a:uLnTx/>
                <a:uFillTx/>
                <a:latin typeface="Calibri" panose="020F0502020204030204"/>
                <a:ea typeface="+mn-ea"/>
                <a:cs typeface="+mn-cs"/>
              </a:rPr>
              <a:t>Association</a:t>
            </a:r>
            <a:r>
              <a:rPr kumimoji="0" lang="es-ES" sz="1500" b="0" i="0" u="none" strike="noStrike" kern="1200" cap="none" spc="0" normalizeH="0" baseline="0" noProof="0" dirty="0">
                <a:ln>
                  <a:noFill/>
                </a:ln>
                <a:solidFill>
                  <a:prstClr val="black"/>
                </a:solidFill>
                <a:effectLst/>
                <a:uLnTx/>
                <a:uFillTx/>
                <a:latin typeface="Calibri" panose="020F0502020204030204"/>
                <a:ea typeface="+mn-ea"/>
                <a:cs typeface="+mn-cs"/>
              </a:rPr>
              <a:t> (IHA)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500" b="0" i="0" u="none" strike="noStrike" kern="1200" cap="none" spc="0" normalizeH="0" baseline="0" noProof="0" dirty="0">
                <a:ln>
                  <a:noFill/>
                </a:ln>
                <a:solidFill>
                  <a:prstClr val="black"/>
                </a:solidFill>
                <a:effectLst/>
                <a:uLnTx/>
                <a:uFillTx/>
                <a:latin typeface="Calibri" panose="020F0502020204030204"/>
                <a:ea typeface="+mn-ea"/>
                <a:cs typeface="+mn-cs"/>
              </a:rPr>
              <a:t>La PH Reventazón se alinea con 7 de las 8 Normas de Desempeño del IFC (solamente la 7 de Pueblos indígenas no aplica)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ángulo 16"/>
          <p:cNvSpPr/>
          <p:nvPr/>
        </p:nvSpPr>
        <p:spPr>
          <a:xfrm>
            <a:off x="217328" y="1149132"/>
            <a:ext cx="11757343" cy="3218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Calibri" panose="020F0502020204030204"/>
                <a:ea typeface="+mn-ea"/>
                <a:cs typeface="+mn-cs"/>
              </a:rPr>
              <a:t>Normas de Desempeño del IFC</a:t>
            </a:r>
          </a:p>
        </p:txBody>
      </p:sp>
      <p:sp>
        <p:nvSpPr>
          <p:cNvPr id="18" name="Rectángulo 17"/>
          <p:cNvSpPr/>
          <p:nvPr/>
        </p:nvSpPr>
        <p:spPr>
          <a:xfrm>
            <a:off x="297509" y="3842625"/>
            <a:ext cx="11757343" cy="3218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Calibri" panose="020F0502020204030204"/>
                <a:ea typeface="+mn-ea"/>
                <a:cs typeface="+mn-cs"/>
              </a:rPr>
              <a:t>Alineado a Objetivos de Desarrollo Sostenible</a:t>
            </a:r>
          </a:p>
        </p:txBody>
      </p:sp>
      <p:grpSp>
        <p:nvGrpSpPr>
          <p:cNvPr id="19" name="Grupo 18">
            <a:extLst>
              <a:ext uri="{FF2B5EF4-FFF2-40B4-BE49-F238E27FC236}">
                <a16:creationId xmlns:a16="http://schemas.microsoft.com/office/drawing/2014/main" id="{DD1D962E-21C8-482E-A955-2B31F2FC363B}"/>
              </a:ext>
            </a:extLst>
          </p:cNvPr>
          <p:cNvGrpSpPr/>
          <p:nvPr/>
        </p:nvGrpSpPr>
        <p:grpSpPr>
          <a:xfrm>
            <a:off x="624445" y="4404501"/>
            <a:ext cx="5007413" cy="2208573"/>
            <a:chOff x="5538518" y="2821258"/>
            <a:chExt cx="6653482" cy="3920009"/>
          </a:xfrm>
        </p:grpSpPr>
        <p:grpSp>
          <p:nvGrpSpPr>
            <p:cNvPr id="20" name="Grupo 19">
              <a:extLst>
                <a:ext uri="{FF2B5EF4-FFF2-40B4-BE49-F238E27FC236}">
                  <a16:creationId xmlns:a16="http://schemas.microsoft.com/office/drawing/2014/main" id="{5538BF3A-94F7-454C-A338-398D71DF9996}"/>
                </a:ext>
              </a:extLst>
            </p:cNvPr>
            <p:cNvGrpSpPr/>
            <p:nvPr/>
          </p:nvGrpSpPr>
          <p:grpSpPr>
            <a:xfrm>
              <a:off x="5538518" y="2821258"/>
              <a:ext cx="6653482" cy="3920009"/>
              <a:chOff x="3504288" y="1739490"/>
              <a:chExt cx="8687712" cy="5118510"/>
            </a:xfrm>
          </p:grpSpPr>
          <p:pic>
            <p:nvPicPr>
              <p:cNvPr id="22" name="Picture 6" descr="La Asamblea General adopta la Agenda 2030 para el Desarrollo Sostenible –  Desarrollo Sostenible">
                <a:extLst>
                  <a:ext uri="{FF2B5EF4-FFF2-40B4-BE49-F238E27FC236}">
                    <a16:creationId xmlns:a16="http://schemas.microsoft.com/office/drawing/2014/main" id="{2AA0D0CC-0E46-49A4-95B6-5E152BDAF33B}"/>
                  </a:ext>
                </a:extLst>
              </p:cNvPr>
              <p:cNvPicPr>
                <a:picLocks noChangeAspect="1" noChangeArrowheads="1"/>
              </p:cNvPicPr>
              <p:nvPr/>
            </p:nvPicPr>
            <p:blipFill rotWithShape="1">
              <a:blip r:embed="rId6">
                <a:lum bright="70000" contrast="-70000"/>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t="21489" r="2083" b="18157"/>
              <a:stretch/>
            </p:blipFill>
            <p:spPr bwMode="auto">
              <a:xfrm>
                <a:off x="3504288" y="2718881"/>
                <a:ext cx="8687712" cy="41391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La Asamblea General adopta la Agenda 2030 para el Desarrollo Sostenible –  Desarrollo Sostenible">
                <a:extLst>
                  <a:ext uri="{FF2B5EF4-FFF2-40B4-BE49-F238E27FC236}">
                    <a16:creationId xmlns:a16="http://schemas.microsoft.com/office/drawing/2014/main" id="{57693925-8B84-4857-AF80-EC1A5E6DA20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810" t="62014" r="82156" b="20257"/>
              <a:stretch/>
            </p:blipFill>
            <p:spPr bwMode="auto">
              <a:xfrm>
                <a:off x="3862119" y="5510720"/>
                <a:ext cx="1245140" cy="1215957"/>
              </a:xfrm>
              <a:prstGeom prst="rect">
                <a:avLst/>
              </a:prstGeom>
              <a:ln w="190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4" name="Picture 6" descr="La Asamblea General adopta la Agenda 2030 para el Desarrollo Sostenible –  Desarrollo Sostenible">
                <a:extLst>
                  <a:ext uri="{FF2B5EF4-FFF2-40B4-BE49-F238E27FC236}">
                    <a16:creationId xmlns:a16="http://schemas.microsoft.com/office/drawing/2014/main" id="{1D1A8C43-26D4-4F78-B1FD-D47FAC9C53F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6121" t="42062" r="19626" b="39782"/>
              <a:stretch/>
            </p:blipFill>
            <p:spPr bwMode="auto">
              <a:xfrm>
                <a:off x="9396918" y="4119665"/>
                <a:ext cx="1264595" cy="1245140"/>
              </a:xfrm>
              <a:prstGeom prst="rect">
                <a:avLst/>
              </a:prstGeom>
              <a:ln w="190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5" name="Picture 6" descr="La Asamblea General adopta la Agenda 2030 para el Desarrollo Sostenible –  Desarrollo Sostenible">
                <a:extLst>
                  <a:ext uri="{FF2B5EF4-FFF2-40B4-BE49-F238E27FC236}">
                    <a16:creationId xmlns:a16="http://schemas.microsoft.com/office/drawing/2014/main" id="{BCD92FE1-C450-42AC-A807-85D7A4A26B8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452" t="42250" r="66514" b="39736"/>
              <a:stretch/>
            </p:blipFill>
            <p:spPr bwMode="auto">
              <a:xfrm>
                <a:off x="5230237" y="4129392"/>
                <a:ext cx="1245141" cy="1235413"/>
              </a:xfrm>
              <a:prstGeom prst="rect">
                <a:avLst/>
              </a:prstGeom>
              <a:ln w="190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6" name="Picture 6" descr="La Asamblea General adopta la Agenda 2030 para el Desarrollo Sostenible –  Desarrollo Sostenible">
                <a:extLst>
                  <a:ext uri="{FF2B5EF4-FFF2-40B4-BE49-F238E27FC236}">
                    <a16:creationId xmlns:a16="http://schemas.microsoft.com/office/drawing/2014/main" id="{F21E22E7-FAFB-4970-B60C-03330EB63CA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811" t="41871" r="81936" b="40114"/>
              <a:stretch/>
            </p:blipFill>
            <p:spPr bwMode="auto">
              <a:xfrm>
                <a:off x="3842664" y="4137358"/>
                <a:ext cx="1264595" cy="1235414"/>
              </a:xfrm>
              <a:prstGeom prst="rect">
                <a:avLst/>
              </a:prstGeom>
              <a:ln w="190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7" name="Picture 6" descr="La Asamblea General adopta la Agenda 2030 para el Desarrollo Sostenible –  Desarrollo Sostenible">
                <a:extLst>
                  <a:ext uri="{FF2B5EF4-FFF2-40B4-BE49-F238E27FC236}">
                    <a16:creationId xmlns:a16="http://schemas.microsoft.com/office/drawing/2014/main" id="{DD75F398-6669-42EF-B2EF-CC3AE7F6C48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7234" r="2083" b="78485"/>
              <a:stretch/>
            </p:blipFill>
            <p:spPr bwMode="auto">
              <a:xfrm>
                <a:off x="3504288" y="1739490"/>
                <a:ext cx="8687712" cy="979392"/>
              </a:xfrm>
              <a:prstGeom prst="rect">
                <a:avLst/>
              </a:prstGeom>
              <a:extLst>
                <a:ext uri="{909E8E84-426E-40DD-AFC4-6F175D3DCCD1}">
                  <a14:hiddenFill xmlns:a14="http://schemas.microsoft.com/office/drawing/2010/main">
                    <a:solidFill>
                      <a:srgbClr val="FFFFFF"/>
                    </a:solidFill>
                  </a14:hiddenFill>
                </a:ext>
              </a:extLst>
            </p:spPr>
          </p:pic>
        </p:grpSp>
        <p:pic>
          <p:nvPicPr>
            <p:cNvPr id="21" name="Picture 6" descr="La Asamblea General adopta la Agenda 2030 para el Desarrollo Sostenible –  Desarrollo Sostenible">
              <a:extLst>
                <a:ext uri="{FF2B5EF4-FFF2-40B4-BE49-F238E27FC236}">
                  <a16:creationId xmlns:a16="http://schemas.microsoft.com/office/drawing/2014/main" id="{B352BEFB-3BA0-4B01-808A-0ABD464D195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1508" t="61050" r="2083" b="19146"/>
            <a:stretch/>
          </p:blipFill>
          <p:spPr bwMode="auto">
            <a:xfrm>
              <a:off x="11077036" y="5654984"/>
              <a:ext cx="1114964" cy="1040177"/>
            </a:xfrm>
            <a:prstGeom prst="rect">
              <a:avLst/>
            </a:prstGeom>
            <a:extLst>
              <a:ext uri="{909E8E84-426E-40DD-AFC4-6F175D3DCCD1}">
                <a14:hiddenFill xmlns:a14="http://schemas.microsoft.com/office/drawing/2010/main">
                  <a:solidFill>
                    <a:srgbClr val="FFFFFF"/>
                  </a:solidFill>
                </a14:hiddenFill>
              </a:ext>
            </a:extLst>
          </p:spPr>
        </p:pic>
      </p:grpSp>
      <p:sp>
        <p:nvSpPr>
          <p:cNvPr id="28" name="Marcador de contenido 5">
            <a:extLst>
              <a:ext uri="{FF2B5EF4-FFF2-40B4-BE49-F238E27FC236}">
                <a16:creationId xmlns:a16="http://schemas.microsoft.com/office/drawing/2014/main" id="{6B56DFC4-830B-48A5-AEF2-CE5992327AD5}"/>
              </a:ext>
            </a:extLst>
          </p:cNvPr>
          <p:cNvSpPr txBox="1">
            <a:spLocks/>
          </p:cNvSpPr>
          <p:nvPr/>
        </p:nvSpPr>
        <p:spPr>
          <a:xfrm>
            <a:off x="6190273" y="4695697"/>
            <a:ext cx="5675943" cy="1891400"/>
          </a:xfrm>
          <a:prstGeom prst="roundRect">
            <a:avLst/>
          </a:prstGeom>
          <a:solidFill>
            <a:schemeClr val="accent5">
              <a:lumMod val="20000"/>
              <a:lumOff val="80000"/>
            </a:schemeClr>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Concordancia con 4 de los objetivos de Desarrollo Sostenible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rPr>
              <a:t>Energía asequible y no contaminante,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rPr>
              <a:t>Trabajo decente y crecimiento económico,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rPr>
              <a:t>Ciudades y comunidades sostenibles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rPr>
              <a:t>Acción por el clima.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87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5639" y="0"/>
            <a:ext cx="12180722" cy="6858000"/>
            <a:chOff x="5639" y="0"/>
            <a:chExt cx="12180722" cy="6858000"/>
          </a:xfrm>
        </p:grpSpPr>
        <p:pic>
          <p:nvPicPr>
            <p:cNvPr id="10" name="Imagen 9">
              <a:extLst>
                <a:ext uri="{FF2B5EF4-FFF2-40B4-BE49-F238E27FC236}">
                  <a16:creationId xmlns:a16="http://schemas.microsoft.com/office/drawing/2014/main" id="{A196788E-ADE6-FF4A-8FA0-6B0C07AB0CFD}"/>
                </a:ext>
              </a:extLst>
            </p:cNvPr>
            <p:cNvPicPr>
              <a:picLocks noChangeAspect="1"/>
            </p:cNvPicPr>
            <p:nvPr/>
          </p:nvPicPr>
          <p:blipFill>
            <a:blip r:embed="rId2"/>
            <a:stretch>
              <a:fillRect/>
            </a:stretch>
          </p:blipFill>
          <p:spPr>
            <a:xfrm>
              <a:off x="5639" y="0"/>
              <a:ext cx="12180722" cy="6858000"/>
            </a:xfrm>
            <a:prstGeom prst="rect">
              <a:avLst/>
            </a:prstGeom>
          </p:spPr>
        </p:pic>
        <p:sp>
          <p:nvSpPr>
            <p:cNvPr id="11" name="CuadroTexto 10">
              <a:extLst>
                <a:ext uri="{FF2B5EF4-FFF2-40B4-BE49-F238E27FC236}">
                  <a16:creationId xmlns:a16="http://schemas.microsoft.com/office/drawing/2014/main" id="{A724BCE6-9EE2-E140-B992-130F2B2BFE1C}"/>
                </a:ext>
              </a:extLst>
            </p:cNvPr>
            <p:cNvSpPr txBox="1"/>
            <p:nvPr/>
          </p:nvSpPr>
          <p:spPr>
            <a:xfrm>
              <a:off x="6778512" y="6403329"/>
              <a:ext cx="4361066" cy="276999"/>
            </a:xfrm>
            <a:prstGeom prst="rect">
              <a:avLst/>
            </a:prstGeom>
            <a:noFill/>
          </p:spPr>
          <p:txBody>
            <a:bodyPr wrap="square" rtlCol="0">
              <a:spAutoFit/>
            </a:bodyPr>
            <a:lstStyle/>
            <a:p>
              <a:pPr algn="r"/>
              <a:r>
                <a:rPr lang="es-CR" sz="1200" b="1" dirty="0">
                  <a:solidFill>
                    <a:srgbClr val="014B93"/>
                  </a:solidFill>
                  <a:latin typeface="Arial" panose="020B0604020202020204" pitchFamily="34" charset="0"/>
                  <a:cs typeface="Arial" panose="020B0604020202020204" pitchFamily="34" charset="0"/>
                </a:rPr>
                <a:t>Gerencia Finanzas</a:t>
              </a:r>
            </a:p>
          </p:txBody>
        </p:sp>
      </p:grpSp>
      <p:sp>
        <p:nvSpPr>
          <p:cNvPr id="5" name="Título 1">
            <a:extLst>
              <a:ext uri="{FF2B5EF4-FFF2-40B4-BE49-F238E27FC236}">
                <a16:creationId xmlns:a16="http://schemas.microsoft.com/office/drawing/2014/main" id="{93A4213F-621F-FE4A-BCAE-E5BB20E195B2}"/>
              </a:ext>
            </a:extLst>
          </p:cNvPr>
          <p:cNvSpPr txBox="1">
            <a:spLocks/>
          </p:cNvSpPr>
          <p:nvPr/>
        </p:nvSpPr>
        <p:spPr>
          <a:xfrm>
            <a:off x="302436" y="307571"/>
            <a:ext cx="11598406" cy="5716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rPr>
              <a:t>Instituto Costarricense de Electricidad</a:t>
            </a:r>
            <a:endParaRPr kumimoji="0" lang="es-CR"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w="0"/>
                <a:solidFill>
                  <a:srgbClr val="4472C4"/>
                </a:solidFill>
                <a:effectLst/>
                <a:uLnTx/>
                <a:uFillTx/>
                <a:latin typeface="Century Gothic" panose="020B0502020202020204" pitchFamily="34" charset="0"/>
                <a:ea typeface="+mj-ea"/>
                <a:cs typeface="+mj-cs"/>
              </a:rPr>
              <a:t>Marco de Gestión</a:t>
            </a:r>
          </a:p>
        </p:txBody>
      </p:sp>
      <p:cxnSp>
        <p:nvCxnSpPr>
          <p:cNvPr id="14" name="Conector recto 13"/>
          <p:cNvCxnSpPr/>
          <p:nvPr/>
        </p:nvCxnSpPr>
        <p:spPr>
          <a:xfrm>
            <a:off x="167824" y="1024042"/>
            <a:ext cx="11691667" cy="233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217328" y="1149132"/>
            <a:ext cx="11757343" cy="3218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Calibri" panose="020F0502020204030204"/>
                <a:ea typeface="+mn-ea"/>
                <a:cs typeface="+mn-cs"/>
              </a:rPr>
              <a:t>Marco de Gestión (Framework)</a:t>
            </a:r>
          </a:p>
        </p:txBody>
      </p:sp>
      <p:sp>
        <p:nvSpPr>
          <p:cNvPr id="29" name="Marcador de contenido 5">
            <a:extLst>
              <a:ext uri="{FF2B5EF4-FFF2-40B4-BE49-F238E27FC236}">
                <a16:creationId xmlns:a16="http://schemas.microsoft.com/office/drawing/2014/main" id="{6B56DFC4-830B-48A5-AEF2-CE5992327AD5}"/>
              </a:ext>
            </a:extLst>
          </p:cNvPr>
          <p:cNvSpPr txBox="1">
            <a:spLocks/>
          </p:cNvSpPr>
          <p:nvPr/>
        </p:nvSpPr>
        <p:spPr>
          <a:xfrm>
            <a:off x="3422470" y="1582160"/>
            <a:ext cx="8552202" cy="4936206"/>
          </a:xfrm>
          <a:prstGeom prst="roundRect">
            <a:avLst/>
          </a:prstGeom>
          <a:solidFill>
            <a:schemeClr val="accent6">
              <a:lumMod val="40000"/>
              <a:lumOff val="60000"/>
            </a:schemeClr>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La construcción del Marco</a:t>
            </a:r>
            <a:r>
              <a:rPr kumimoji="0" lang="es-ES" sz="1600" b="0" i="0" u="none" strike="noStrike" kern="1200" cap="none" spc="0" normalizeH="0" noProof="0" dirty="0">
                <a:ln>
                  <a:noFill/>
                </a:ln>
                <a:solidFill>
                  <a:prstClr val="black"/>
                </a:solidFill>
                <a:effectLst/>
                <a:uLnTx/>
                <a:uFillTx/>
                <a:latin typeface="Calibri" panose="020F0502020204030204"/>
                <a:ea typeface="+mn-ea"/>
                <a:cs typeface="+mn-cs"/>
              </a:rPr>
              <a:t> de Gestión la desarrolló el equipo técnico del ICE con la asesoría de la firma </a:t>
            </a:r>
            <a:r>
              <a:rPr kumimoji="0" lang="es-ES" sz="1600" b="0" i="0" u="none" strike="noStrike" kern="1200" cap="none" spc="0" normalizeH="0" noProof="0" dirty="0" err="1">
                <a:ln>
                  <a:noFill/>
                </a:ln>
                <a:solidFill>
                  <a:prstClr val="black"/>
                </a:solidFill>
                <a:effectLst/>
                <a:uLnTx/>
                <a:uFillTx/>
                <a:latin typeface="Calibri" panose="020F0502020204030204"/>
                <a:ea typeface="+mn-ea"/>
                <a:cs typeface="+mn-cs"/>
              </a:rPr>
              <a:t>Futuris</a:t>
            </a:r>
            <a:r>
              <a:rPr kumimoji="0" lang="es-ES" sz="1600" b="0" i="0" u="none" strike="noStrike" kern="1200" cap="none" spc="0" normalizeH="0" noProof="0" dirty="0">
                <a:ln>
                  <a:noFill/>
                </a:ln>
                <a:solidFill>
                  <a:prstClr val="black"/>
                </a:solidFill>
                <a:effectLst/>
                <a:uLnTx/>
                <a:uFillTx/>
                <a:latin typeface="Calibri" panose="020F0502020204030204"/>
                <a:ea typeface="+mn-ea"/>
                <a:cs typeface="+mn-cs"/>
              </a:rPr>
              <a:t>.</a:t>
            </a:r>
            <a:endPar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Marco acorde a los Principios de Bonos Verdes de ICMA (2021) y los estándares de la Bolsa Nacional de Valores de Costa Rica y la normativa nacional e internacional aplicable a este proceso.</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600" b="1" i="1" u="sng" strike="noStrike" kern="1200" cap="none" spc="0" normalizeH="0" baseline="0" noProof="0" dirty="0">
                <a:ln>
                  <a:noFill/>
                </a:ln>
                <a:solidFill>
                  <a:prstClr val="black"/>
                </a:solidFill>
                <a:effectLst/>
                <a:uLnTx/>
                <a:uFillTx/>
                <a:latin typeface="Calibri" panose="020F0502020204030204"/>
                <a:ea typeface="+mn-ea"/>
                <a:cs typeface="+mn-cs"/>
              </a:rPr>
              <a:t>Uso de fondos: </a:t>
            </a: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El uso elegible de ingresos se alinea con la Guía de Bonos Verdes del 2021 de ICMA en la categoría de proyectos de mitigación del cambio climático. El ingreso neto del bono se utilizará para </a:t>
            </a:r>
            <a:r>
              <a:rPr kumimoji="0" lang="es-ES" sz="1600" b="1" i="0" u="sng" strike="noStrike" kern="1200" cap="none" spc="0" normalizeH="0" baseline="0" noProof="0" dirty="0">
                <a:ln>
                  <a:noFill/>
                </a:ln>
                <a:solidFill>
                  <a:prstClr val="black"/>
                </a:solidFill>
                <a:effectLst/>
                <a:uLnTx/>
                <a:uFillTx/>
                <a:latin typeface="Calibri" panose="020F0502020204030204"/>
                <a:ea typeface="+mn-ea"/>
                <a:cs typeface="+mn-cs"/>
              </a:rPr>
              <a:t>refinanciar</a:t>
            </a: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 deuda adquirida (parte</a:t>
            </a:r>
            <a:r>
              <a:rPr kumimoji="0" lang="es-ES" sz="1600" b="0" i="0" u="none" strike="noStrike" kern="1200" cap="none" spc="0" normalizeH="0" noProof="0" dirty="0">
                <a:ln>
                  <a:noFill/>
                </a:ln>
                <a:solidFill>
                  <a:prstClr val="black"/>
                </a:solidFill>
                <a:effectLst/>
                <a:uLnTx/>
                <a:uFillTx/>
                <a:latin typeface="Calibri" panose="020F0502020204030204"/>
                <a:ea typeface="+mn-ea"/>
                <a:cs typeface="+mn-cs"/>
              </a:rPr>
              <a:t> del COSICE21)</a:t>
            </a: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 para la construcción del activo de la Planta Hidroeléctrica Reventazón (PHR).</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600" b="1" i="1" u="sng" strike="noStrike" kern="1200" cap="none" spc="0" normalizeH="0" baseline="0" noProof="0" dirty="0">
                <a:ln>
                  <a:noFill/>
                </a:ln>
                <a:solidFill>
                  <a:prstClr val="black"/>
                </a:solidFill>
                <a:effectLst/>
                <a:uLnTx/>
                <a:uFillTx/>
                <a:latin typeface="Calibri" panose="020F0502020204030204"/>
                <a:ea typeface="+mn-ea"/>
                <a:cs typeface="+mn-cs"/>
              </a:rPr>
              <a:t>Proceso evaluación y selección de proyectos:  </a:t>
            </a: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equipo Técnico del Bono Verde ICE velará por el cumplimiento de la preselección del proyecto y que continúe cumpliendo con los criterios establecidos en la descripción de elegibilidad del uso de fondos del Marco de referencia.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600" b="1" i="1" u="sng" strike="noStrike" kern="1200" cap="none" spc="0" normalizeH="0" baseline="0" noProof="0" dirty="0">
                <a:ln>
                  <a:noFill/>
                </a:ln>
                <a:solidFill>
                  <a:prstClr val="black"/>
                </a:solidFill>
                <a:effectLst/>
                <a:uLnTx/>
                <a:uFillTx/>
                <a:latin typeface="Calibri" panose="020F0502020204030204"/>
                <a:ea typeface="+mn-ea"/>
                <a:cs typeface="+mn-cs"/>
              </a:rPr>
              <a:t>Administración de fondos:  </a:t>
            </a: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asegurar el método de seguimiento interno y la asignación de fondos de la Emisión de Bono Verde.</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600" b="1" i="1" u="sng" strike="noStrike" kern="1200" cap="none" spc="0" normalizeH="0" baseline="0" noProof="0" dirty="0">
                <a:ln>
                  <a:noFill/>
                </a:ln>
                <a:solidFill>
                  <a:prstClr val="black"/>
                </a:solidFill>
                <a:effectLst/>
                <a:uLnTx/>
                <a:uFillTx/>
                <a:latin typeface="Calibri" panose="020F0502020204030204"/>
                <a:ea typeface="+mn-ea"/>
                <a:cs typeface="+mn-cs"/>
              </a:rPr>
              <a:t>Reporte:  </a:t>
            </a: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seguimiento, recopilación de datos, consolidación, validación y presentación de informes están claramente definidos.  El ICE divulgará anualmente (hasta la fecha de vencimiento de la emisión) información en relación con el Bono Verde, la cual estará contenida en su Reporte Anual del Bono o documento que lo pudiera reemplazar</a:t>
            </a:r>
          </a:p>
        </p:txBody>
      </p:sp>
      <p:pic>
        <p:nvPicPr>
          <p:cNvPr id="30" name="Imagen 29">
            <a:extLst>
              <a:ext uri="{FF2B5EF4-FFF2-40B4-BE49-F238E27FC236}">
                <a16:creationId xmlns:a16="http://schemas.microsoft.com/office/drawing/2014/main" id="{0116A2A5-07D5-47E6-BD1C-A23E28C06826}"/>
              </a:ext>
            </a:extLst>
          </p:cNvPr>
          <p:cNvPicPr>
            <a:picLocks noChangeAspect="1"/>
          </p:cNvPicPr>
          <p:nvPr/>
        </p:nvPicPr>
        <p:blipFill>
          <a:blip r:embed="rId3"/>
          <a:stretch>
            <a:fillRect/>
          </a:stretch>
        </p:blipFill>
        <p:spPr>
          <a:xfrm>
            <a:off x="845426" y="3924956"/>
            <a:ext cx="1744682" cy="1699036"/>
          </a:xfrm>
          <a:prstGeom prst="rect">
            <a:avLst/>
          </a:prstGeom>
        </p:spPr>
      </p:pic>
      <p:pic>
        <p:nvPicPr>
          <p:cNvPr id="8" name="Imagen 7"/>
          <p:cNvPicPr/>
          <p:nvPr/>
        </p:nvPicPr>
        <p:blipFill rotWithShape="1">
          <a:blip r:embed="rId4">
            <a:extLst>
              <a:ext uri="{28A0092B-C50C-407E-A947-70E740481C1C}">
                <a14:useLocalDpi xmlns:a14="http://schemas.microsoft.com/office/drawing/2010/main" val="0"/>
              </a:ext>
            </a:extLst>
          </a:blip>
          <a:srcRect l="6892" t="20714" r="77958"/>
          <a:stretch/>
        </p:blipFill>
        <p:spPr bwMode="auto">
          <a:xfrm>
            <a:off x="701447" y="1973456"/>
            <a:ext cx="2019289" cy="14349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540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5639" y="0"/>
            <a:ext cx="12180722" cy="6858000"/>
            <a:chOff x="5639" y="0"/>
            <a:chExt cx="12180722" cy="6858000"/>
          </a:xfrm>
        </p:grpSpPr>
        <p:pic>
          <p:nvPicPr>
            <p:cNvPr id="8" name="Imagen 7">
              <a:extLst>
                <a:ext uri="{FF2B5EF4-FFF2-40B4-BE49-F238E27FC236}">
                  <a16:creationId xmlns:a16="http://schemas.microsoft.com/office/drawing/2014/main" id="{A196788E-ADE6-FF4A-8FA0-6B0C07AB0CFD}"/>
                </a:ext>
              </a:extLst>
            </p:cNvPr>
            <p:cNvPicPr>
              <a:picLocks noChangeAspect="1"/>
            </p:cNvPicPr>
            <p:nvPr/>
          </p:nvPicPr>
          <p:blipFill>
            <a:blip r:embed="rId2"/>
            <a:stretch>
              <a:fillRect/>
            </a:stretch>
          </p:blipFill>
          <p:spPr>
            <a:xfrm>
              <a:off x="5639" y="0"/>
              <a:ext cx="12180722" cy="6858000"/>
            </a:xfrm>
            <a:prstGeom prst="rect">
              <a:avLst/>
            </a:prstGeom>
          </p:spPr>
        </p:pic>
        <p:sp>
          <p:nvSpPr>
            <p:cNvPr id="9" name="CuadroTexto 8">
              <a:extLst>
                <a:ext uri="{FF2B5EF4-FFF2-40B4-BE49-F238E27FC236}">
                  <a16:creationId xmlns:a16="http://schemas.microsoft.com/office/drawing/2014/main" id="{A724BCE6-9EE2-E140-B992-130F2B2BFE1C}"/>
                </a:ext>
              </a:extLst>
            </p:cNvPr>
            <p:cNvSpPr txBox="1"/>
            <p:nvPr/>
          </p:nvSpPr>
          <p:spPr>
            <a:xfrm>
              <a:off x="6778512" y="6403329"/>
              <a:ext cx="4361066" cy="276999"/>
            </a:xfrm>
            <a:prstGeom prst="rect">
              <a:avLst/>
            </a:prstGeom>
            <a:noFill/>
          </p:spPr>
          <p:txBody>
            <a:bodyPr wrap="square" rtlCol="0">
              <a:spAutoFit/>
            </a:bodyPr>
            <a:lstStyle/>
            <a:p>
              <a:pPr algn="r"/>
              <a:r>
                <a:rPr lang="es-CR" sz="1200" b="1" dirty="0">
                  <a:solidFill>
                    <a:srgbClr val="014B93"/>
                  </a:solidFill>
                  <a:latin typeface="Arial" panose="020B0604020202020204" pitchFamily="34" charset="0"/>
                  <a:cs typeface="Arial" panose="020B0604020202020204" pitchFamily="34" charset="0"/>
                </a:rPr>
                <a:t>Gerencia Finanzas</a:t>
              </a:r>
            </a:p>
          </p:txBody>
        </p:sp>
      </p:grpSp>
      <p:sp>
        <p:nvSpPr>
          <p:cNvPr id="5" name="Título 1">
            <a:extLst>
              <a:ext uri="{FF2B5EF4-FFF2-40B4-BE49-F238E27FC236}">
                <a16:creationId xmlns:a16="http://schemas.microsoft.com/office/drawing/2014/main" id="{93A4213F-621F-FE4A-BCAE-E5BB20E195B2}"/>
              </a:ext>
            </a:extLst>
          </p:cNvPr>
          <p:cNvSpPr txBox="1">
            <a:spLocks/>
          </p:cNvSpPr>
          <p:nvPr/>
        </p:nvSpPr>
        <p:spPr>
          <a:xfrm>
            <a:off x="302436" y="307571"/>
            <a:ext cx="11598406" cy="5716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rPr>
              <a:t>Instituto Costarricense de Electricidad</a:t>
            </a:r>
            <a:endParaRPr kumimoji="0" lang="es-CR"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w="0"/>
                <a:solidFill>
                  <a:srgbClr val="4472C4"/>
                </a:solidFill>
                <a:effectLst/>
                <a:uLnTx/>
                <a:uFillTx/>
                <a:latin typeface="Century Gothic" panose="020B0502020202020204" pitchFamily="34" charset="0"/>
                <a:ea typeface="+mj-ea"/>
                <a:cs typeface="+mj-cs"/>
              </a:rPr>
              <a:t>Marco de Gestión</a:t>
            </a:r>
          </a:p>
        </p:txBody>
      </p:sp>
      <p:cxnSp>
        <p:nvCxnSpPr>
          <p:cNvPr id="14" name="Conector recto 13"/>
          <p:cNvCxnSpPr/>
          <p:nvPr/>
        </p:nvCxnSpPr>
        <p:spPr>
          <a:xfrm>
            <a:off x="167824" y="1024042"/>
            <a:ext cx="11691667" cy="233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217328" y="1149132"/>
            <a:ext cx="11757343" cy="3218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Calibri" panose="020F0502020204030204"/>
                <a:ea typeface="+mn-ea"/>
                <a:cs typeface="+mn-cs"/>
              </a:rPr>
              <a:t>Marco de Gestión (Framework)</a:t>
            </a:r>
          </a:p>
        </p:txBody>
      </p:sp>
      <p:graphicFrame>
        <p:nvGraphicFramePr>
          <p:cNvPr id="15" name="Tabla 14">
            <a:extLst>
              <a:ext uri="{FF2B5EF4-FFF2-40B4-BE49-F238E27FC236}">
                <a16:creationId xmlns:a16="http://schemas.microsoft.com/office/drawing/2014/main" id="{21211780-538C-4530-A595-632B57DBDFD5}"/>
              </a:ext>
            </a:extLst>
          </p:cNvPr>
          <p:cNvGraphicFramePr>
            <a:graphicFrameLocks noGrp="1"/>
          </p:cNvGraphicFramePr>
          <p:nvPr/>
        </p:nvGraphicFramePr>
        <p:xfrm>
          <a:off x="2307103" y="1740960"/>
          <a:ext cx="7371470" cy="3967907"/>
        </p:xfrm>
        <a:graphic>
          <a:graphicData uri="http://schemas.openxmlformats.org/drawingml/2006/table">
            <a:tbl>
              <a:tblPr firstRow="1" firstCol="1" bandRow="1">
                <a:tableStyleId>{5C22544A-7EE6-4342-B048-85BDC9FD1C3A}</a:tableStyleId>
              </a:tblPr>
              <a:tblGrid>
                <a:gridCol w="3712967">
                  <a:extLst>
                    <a:ext uri="{9D8B030D-6E8A-4147-A177-3AD203B41FA5}">
                      <a16:colId xmlns:a16="http://schemas.microsoft.com/office/drawing/2014/main" val="2867465203"/>
                    </a:ext>
                  </a:extLst>
                </a:gridCol>
                <a:gridCol w="3658503">
                  <a:extLst>
                    <a:ext uri="{9D8B030D-6E8A-4147-A177-3AD203B41FA5}">
                      <a16:colId xmlns:a16="http://schemas.microsoft.com/office/drawing/2014/main" val="1711898810"/>
                    </a:ext>
                  </a:extLst>
                </a:gridCol>
              </a:tblGrid>
              <a:tr h="312064">
                <a:tc>
                  <a:txBody>
                    <a:bodyPr/>
                    <a:lstStyle/>
                    <a:p>
                      <a:pPr algn="ctr">
                        <a:lnSpc>
                          <a:spcPct val="107000"/>
                        </a:lnSpc>
                        <a:spcAft>
                          <a:spcPts val="1000"/>
                        </a:spcAft>
                      </a:pPr>
                      <a:r>
                        <a:rPr lang="es-GT" sz="1400">
                          <a:effectLst/>
                        </a:rPr>
                        <a:t>Indicador</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1000"/>
                        </a:spcAft>
                      </a:pPr>
                      <a:r>
                        <a:rPr lang="es-GT" sz="1400">
                          <a:effectLst/>
                        </a:rPr>
                        <a:t>Unidad de Medida</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89058473"/>
                  </a:ext>
                </a:extLst>
              </a:tr>
              <a:tr h="695160">
                <a:tc>
                  <a:txBody>
                    <a:bodyPr/>
                    <a:lstStyle/>
                    <a:p>
                      <a:pPr algn="just">
                        <a:lnSpc>
                          <a:spcPct val="107000"/>
                        </a:lnSpc>
                        <a:spcAft>
                          <a:spcPts val="1000"/>
                        </a:spcAft>
                      </a:pPr>
                      <a:r>
                        <a:rPr lang="es-GT" sz="1400" dirty="0">
                          <a:effectLst/>
                        </a:rPr>
                        <a:t>Producción anual de electricidad de la PHR</a:t>
                      </a:r>
                      <a:endParaRPr lang="es-E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1000"/>
                        </a:spcAft>
                      </a:pPr>
                      <a:r>
                        <a:rPr lang="es-GT" sz="1400" dirty="0">
                          <a:effectLst/>
                        </a:rPr>
                        <a:t>GWH</a:t>
                      </a:r>
                      <a:endParaRPr lang="es-E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65284225"/>
                  </a:ext>
                </a:extLst>
              </a:tr>
              <a:tr h="1146715">
                <a:tc>
                  <a:txBody>
                    <a:bodyPr/>
                    <a:lstStyle/>
                    <a:p>
                      <a:pPr algn="just">
                        <a:lnSpc>
                          <a:spcPct val="107000"/>
                        </a:lnSpc>
                        <a:spcAft>
                          <a:spcPts val="1000"/>
                        </a:spcAft>
                      </a:pPr>
                      <a:r>
                        <a:rPr lang="es-GT" sz="1400" dirty="0">
                          <a:effectLst/>
                        </a:rPr>
                        <a:t>Factor de planta de la PHR</a:t>
                      </a:r>
                      <a:endParaRPr lang="es-E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1000"/>
                        </a:spcAft>
                      </a:pPr>
                      <a:r>
                        <a:rPr lang="es-GT" sz="1400" dirty="0">
                          <a:effectLst/>
                        </a:rPr>
                        <a:t>Factor de planta = (Producción anual / capacidad de la planta / 8760 h)</a:t>
                      </a:r>
                      <a:endParaRPr lang="es-ES" sz="1400" dirty="0">
                        <a:effectLst/>
                      </a:endParaRPr>
                    </a:p>
                    <a:p>
                      <a:pPr algn="ctr">
                        <a:lnSpc>
                          <a:spcPct val="107000"/>
                        </a:lnSpc>
                        <a:spcAft>
                          <a:spcPts val="1000"/>
                        </a:spcAft>
                      </a:pPr>
                      <a:r>
                        <a:rPr lang="es-GT" sz="1400" dirty="0">
                          <a:effectLst/>
                        </a:rPr>
                        <a:t>GWh/GWh</a:t>
                      </a:r>
                      <a:endParaRPr lang="es-E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1335420"/>
                  </a:ext>
                </a:extLst>
              </a:tr>
              <a:tr h="1291577">
                <a:tc>
                  <a:txBody>
                    <a:bodyPr/>
                    <a:lstStyle/>
                    <a:p>
                      <a:pPr algn="just">
                        <a:lnSpc>
                          <a:spcPct val="107000"/>
                        </a:lnSpc>
                        <a:spcAft>
                          <a:spcPts val="1000"/>
                        </a:spcAft>
                      </a:pPr>
                      <a:r>
                        <a:rPr lang="es-GT" sz="1400" dirty="0">
                          <a:effectLst/>
                        </a:rPr>
                        <a:t>Intensidad de emisiones evitadas por cantidad de energía producida (Toneladas de GEI evitadas por cantidad de energía producida)</a:t>
                      </a:r>
                      <a:endParaRPr lang="es-E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1000"/>
                        </a:spcAft>
                      </a:pPr>
                      <a:r>
                        <a:rPr lang="es-GT" sz="1400" dirty="0">
                          <a:effectLst/>
                        </a:rPr>
                        <a:t>Toneladas de CO</a:t>
                      </a:r>
                      <a:r>
                        <a:rPr lang="es-GT" sz="1400" baseline="-25000" dirty="0">
                          <a:effectLst/>
                        </a:rPr>
                        <a:t>2</a:t>
                      </a:r>
                      <a:r>
                        <a:rPr lang="es-GT" sz="1400" dirty="0">
                          <a:effectLst/>
                        </a:rPr>
                        <a:t>e/GWh</a:t>
                      </a:r>
                      <a:endParaRPr lang="es-E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53844074"/>
                  </a:ext>
                </a:extLst>
              </a:tr>
              <a:tr h="522391">
                <a:tc>
                  <a:txBody>
                    <a:bodyPr/>
                    <a:lstStyle/>
                    <a:p>
                      <a:pPr algn="just">
                        <a:lnSpc>
                          <a:spcPct val="107000"/>
                        </a:lnSpc>
                        <a:spcAft>
                          <a:spcPts val="1000"/>
                        </a:spcAft>
                      </a:pPr>
                      <a:r>
                        <a:rPr lang="es-GT" sz="1400">
                          <a:effectLst/>
                        </a:rPr>
                        <a:t>Factor de emisión de GEI del embalse del PHR</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1000"/>
                        </a:spcAft>
                      </a:pPr>
                      <a:r>
                        <a:rPr lang="es-GT" sz="1400" dirty="0">
                          <a:effectLst/>
                        </a:rPr>
                        <a:t>Toneladas de CO</a:t>
                      </a:r>
                      <a:r>
                        <a:rPr lang="es-GT" sz="1400" baseline="-25000" dirty="0">
                          <a:effectLst/>
                        </a:rPr>
                        <a:t>2</a:t>
                      </a:r>
                      <a:r>
                        <a:rPr lang="es-GT" sz="1400" dirty="0">
                          <a:effectLst/>
                        </a:rPr>
                        <a:t>e/GWh</a:t>
                      </a:r>
                      <a:endParaRPr lang="es-E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86078330"/>
                  </a:ext>
                </a:extLst>
              </a:tr>
            </a:tbl>
          </a:graphicData>
        </a:graphic>
      </p:graphicFrame>
    </p:spTree>
    <p:extLst>
      <p:ext uri="{BB962C8B-B14F-4D97-AF65-F5344CB8AC3E}">
        <p14:creationId xmlns:p14="http://schemas.microsoft.com/office/powerpoint/2010/main" val="495003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5639" y="0"/>
            <a:ext cx="12180722" cy="6858000"/>
            <a:chOff x="5639" y="0"/>
            <a:chExt cx="12180722" cy="6858000"/>
          </a:xfrm>
        </p:grpSpPr>
        <p:pic>
          <p:nvPicPr>
            <p:cNvPr id="9" name="Imagen 8">
              <a:extLst>
                <a:ext uri="{FF2B5EF4-FFF2-40B4-BE49-F238E27FC236}">
                  <a16:creationId xmlns:a16="http://schemas.microsoft.com/office/drawing/2014/main" id="{A196788E-ADE6-FF4A-8FA0-6B0C07AB0CFD}"/>
                </a:ext>
              </a:extLst>
            </p:cNvPr>
            <p:cNvPicPr>
              <a:picLocks noChangeAspect="1"/>
            </p:cNvPicPr>
            <p:nvPr/>
          </p:nvPicPr>
          <p:blipFill>
            <a:blip r:embed="rId2"/>
            <a:stretch>
              <a:fillRect/>
            </a:stretch>
          </p:blipFill>
          <p:spPr>
            <a:xfrm>
              <a:off x="5639" y="0"/>
              <a:ext cx="12180722" cy="6858000"/>
            </a:xfrm>
            <a:prstGeom prst="rect">
              <a:avLst/>
            </a:prstGeom>
          </p:spPr>
        </p:pic>
        <p:sp>
          <p:nvSpPr>
            <p:cNvPr id="10" name="CuadroTexto 9">
              <a:extLst>
                <a:ext uri="{FF2B5EF4-FFF2-40B4-BE49-F238E27FC236}">
                  <a16:creationId xmlns:a16="http://schemas.microsoft.com/office/drawing/2014/main" id="{A724BCE6-9EE2-E140-B992-130F2B2BFE1C}"/>
                </a:ext>
              </a:extLst>
            </p:cNvPr>
            <p:cNvSpPr txBox="1"/>
            <p:nvPr/>
          </p:nvSpPr>
          <p:spPr>
            <a:xfrm>
              <a:off x="6778512" y="6403329"/>
              <a:ext cx="4361066" cy="276999"/>
            </a:xfrm>
            <a:prstGeom prst="rect">
              <a:avLst/>
            </a:prstGeom>
            <a:noFill/>
          </p:spPr>
          <p:txBody>
            <a:bodyPr wrap="square" rtlCol="0">
              <a:spAutoFit/>
            </a:bodyPr>
            <a:lstStyle/>
            <a:p>
              <a:pPr algn="r"/>
              <a:r>
                <a:rPr lang="es-CR" sz="1200" b="1" dirty="0">
                  <a:solidFill>
                    <a:srgbClr val="014B93"/>
                  </a:solidFill>
                  <a:latin typeface="Arial" panose="020B0604020202020204" pitchFamily="34" charset="0"/>
                  <a:cs typeface="Arial" panose="020B0604020202020204" pitchFamily="34" charset="0"/>
                </a:rPr>
                <a:t>Gerencia Finanzas</a:t>
              </a:r>
            </a:p>
          </p:txBody>
        </p:sp>
      </p:grpSp>
      <p:sp>
        <p:nvSpPr>
          <p:cNvPr id="5" name="Título 1">
            <a:extLst>
              <a:ext uri="{FF2B5EF4-FFF2-40B4-BE49-F238E27FC236}">
                <a16:creationId xmlns:a16="http://schemas.microsoft.com/office/drawing/2014/main" id="{93A4213F-621F-FE4A-BCAE-E5BB20E195B2}"/>
              </a:ext>
            </a:extLst>
          </p:cNvPr>
          <p:cNvSpPr txBox="1">
            <a:spLocks/>
          </p:cNvSpPr>
          <p:nvPr/>
        </p:nvSpPr>
        <p:spPr>
          <a:xfrm>
            <a:off x="302436" y="307571"/>
            <a:ext cx="11598406" cy="5716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rPr>
              <a:t>Instituto Costarricense de Electricidad</a:t>
            </a:r>
            <a:endParaRPr kumimoji="0" lang="es-CR"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w="0"/>
                <a:solidFill>
                  <a:srgbClr val="4472C4"/>
                </a:solidFill>
                <a:effectLst/>
                <a:uLnTx/>
                <a:uFillTx/>
                <a:latin typeface="Century Gothic" panose="020B0502020202020204" pitchFamily="34" charset="0"/>
                <a:ea typeface="+mj-ea"/>
                <a:cs typeface="+mj-cs"/>
              </a:rPr>
              <a:t>Informe de Segunda Opinión</a:t>
            </a:r>
          </a:p>
        </p:txBody>
      </p:sp>
      <p:cxnSp>
        <p:nvCxnSpPr>
          <p:cNvPr id="14" name="Conector recto 13"/>
          <p:cNvCxnSpPr/>
          <p:nvPr/>
        </p:nvCxnSpPr>
        <p:spPr>
          <a:xfrm>
            <a:off x="167824" y="1024042"/>
            <a:ext cx="11691667" cy="233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217328" y="1149132"/>
            <a:ext cx="11757343" cy="3218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Calibri" panose="020F0502020204030204"/>
                <a:ea typeface="+mn-ea"/>
                <a:cs typeface="+mn-cs"/>
              </a:rPr>
              <a:t>Informe de Segunda Opinión (</a:t>
            </a:r>
            <a:r>
              <a:rPr kumimoji="0" lang="es-ES" sz="1400" b="1" i="0" u="none" strike="noStrike" kern="1200" cap="none" spc="0" normalizeH="0" baseline="0" noProof="0" dirty="0" err="1">
                <a:ln>
                  <a:noFill/>
                </a:ln>
                <a:solidFill>
                  <a:prstClr val="white"/>
                </a:solidFill>
                <a:effectLst/>
                <a:uLnTx/>
                <a:uFillTx/>
                <a:latin typeface="Calibri" panose="020F0502020204030204"/>
                <a:ea typeface="+mn-ea"/>
                <a:cs typeface="+mn-cs"/>
              </a:rPr>
              <a:t>Second</a:t>
            </a:r>
            <a:r>
              <a:rPr kumimoji="0" lang="es-ES" sz="1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s-ES" sz="1400" b="1" i="0" u="none" strike="noStrike" kern="1200" cap="none" spc="0" normalizeH="0" baseline="0" noProof="0" dirty="0" err="1">
                <a:ln>
                  <a:noFill/>
                </a:ln>
                <a:solidFill>
                  <a:prstClr val="white"/>
                </a:solidFill>
                <a:effectLst/>
                <a:uLnTx/>
                <a:uFillTx/>
                <a:latin typeface="Calibri" panose="020F0502020204030204"/>
                <a:ea typeface="+mn-ea"/>
                <a:cs typeface="+mn-cs"/>
              </a:rPr>
              <a:t>Party</a:t>
            </a:r>
            <a:r>
              <a:rPr kumimoji="0" lang="es-ES" sz="1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s-ES" sz="1400" b="1" i="0" u="none" strike="noStrike" kern="1200" cap="none" spc="0" normalizeH="0" baseline="0" noProof="0" dirty="0" err="1">
                <a:ln>
                  <a:noFill/>
                </a:ln>
                <a:solidFill>
                  <a:prstClr val="white"/>
                </a:solidFill>
                <a:effectLst/>
                <a:uLnTx/>
                <a:uFillTx/>
                <a:latin typeface="Calibri" panose="020F0502020204030204"/>
                <a:ea typeface="+mn-ea"/>
                <a:cs typeface="+mn-cs"/>
              </a:rPr>
              <a:t>Opinion</a:t>
            </a:r>
            <a:r>
              <a:rPr kumimoji="0" lang="es-ES" sz="14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8" name="Marcador de contenido 5">
            <a:extLst>
              <a:ext uri="{FF2B5EF4-FFF2-40B4-BE49-F238E27FC236}">
                <a16:creationId xmlns:a16="http://schemas.microsoft.com/office/drawing/2014/main" id="{6B56DFC4-830B-48A5-AEF2-CE5992327AD5}"/>
              </a:ext>
            </a:extLst>
          </p:cNvPr>
          <p:cNvSpPr txBox="1">
            <a:spLocks/>
          </p:cNvSpPr>
          <p:nvPr/>
        </p:nvSpPr>
        <p:spPr>
          <a:xfrm>
            <a:off x="3422470" y="1740960"/>
            <a:ext cx="8552202" cy="4490023"/>
          </a:xfrm>
          <a:prstGeom prst="roundRect">
            <a:avLst/>
          </a:prstGeom>
          <a:solidFill>
            <a:schemeClr val="accent2">
              <a:lumMod val="20000"/>
              <a:lumOff val="80000"/>
            </a:schemeClr>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err="1">
                <a:ln>
                  <a:noFill/>
                </a:ln>
                <a:solidFill>
                  <a:prstClr val="black"/>
                </a:solidFill>
                <a:effectLst/>
                <a:uLnTx/>
                <a:uFillTx/>
                <a:latin typeface="Calibri" panose="020F0502020204030204"/>
                <a:ea typeface="+mn-ea"/>
                <a:cs typeface="+mn-cs"/>
              </a:rPr>
              <a:t>Pacific</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panose="020F0502020204030204"/>
                <a:ea typeface="+mn-ea"/>
                <a:cs typeface="+mn-cs"/>
              </a:rPr>
              <a:t>Corporate</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panose="020F0502020204030204"/>
                <a:ea typeface="+mn-ea"/>
                <a:cs typeface="+mn-cs"/>
              </a:rPr>
              <a:t>Sustainability</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(PCS) </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Informe de Segunda Opinión</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Revisión satisfactoria de las credenciales de sostenibilidad del ICE y la elegibilidad de la PH Reventazón para la emisión del Bono Verde.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Revisión satisfactoria del Marco de Gestión y su adhesión a los principios ICMA 2021</a:t>
            </a:r>
            <a:r>
              <a:rPr lang="es-ES" sz="1800" dirty="0">
                <a:solidFill>
                  <a:prstClr val="black"/>
                </a:solidFill>
                <a:latin typeface="Calibri" panose="020F0502020204030204"/>
              </a:rPr>
              <a:t>:  es creíble, transparente y compromete al ICE a informar de manera transparente sobre las métricas de impacto social y ambiental, y a avanzar hacia los ODS a lo largo de la vigencia del bono.</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ES" sz="1800" dirty="0">
                <a:solidFill>
                  <a:prstClr val="black"/>
                </a:solidFill>
                <a:latin typeface="Calibri" panose="020F0502020204030204"/>
              </a:rPr>
              <a:t>Activo en operación contribuye directamente con dos ODS: Nº7 Energía limpia y Asequible y Nº13 Acción por el clima, vinculados ambos con los objetivos de transición energética de CR.</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Apoyo en la obtención de la certificación de </a:t>
            </a:r>
            <a:r>
              <a:rPr kumimoji="0" lang="es-ES" sz="1800" b="0" i="0" u="none" strike="noStrike" kern="1200" cap="none" spc="0" normalizeH="0" baseline="0" noProof="0" dirty="0" err="1">
                <a:ln>
                  <a:noFill/>
                </a:ln>
                <a:solidFill>
                  <a:prstClr val="black"/>
                </a:solidFill>
                <a:effectLst/>
                <a:uLnTx/>
                <a:uFillTx/>
                <a:latin typeface="Calibri" panose="020F0502020204030204"/>
                <a:ea typeface="+mn-ea"/>
                <a:cs typeface="+mn-cs"/>
              </a:rPr>
              <a:t>Climate</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Bond </a:t>
            </a:r>
            <a:r>
              <a:rPr kumimoji="0" lang="es-ES" sz="1800" b="0" i="0" u="none" strike="noStrike" kern="1200" cap="none" spc="0" normalizeH="0" baseline="0" noProof="0" dirty="0" err="1">
                <a:ln>
                  <a:noFill/>
                </a:ln>
                <a:solidFill>
                  <a:prstClr val="black"/>
                </a:solidFill>
                <a:effectLst/>
                <a:uLnTx/>
                <a:uFillTx/>
                <a:latin typeface="Calibri" panose="020F0502020204030204"/>
                <a:ea typeface="+mn-ea"/>
                <a:cs typeface="+mn-cs"/>
              </a:rPr>
              <a:t>Initiative</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(CBI).</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2" descr="Pacific Corporate Sustainability Latam | LinkedIn">
            <a:extLst>
              <a:ext uri="{FF2B5EF4-FFF2-40B4-BE49-F238E27FC236}">
                <a16:creationId xmlns:a16="http://schemas.microsoft.com/office/drawing/2014/main" id="{0116897F-8102-4B65-BD3B-4624E5D8E1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382" b="25913"/>
          <a:stretch/>
        </p:blipFill>
        <p:spPr bwMode="auto">
          <a:xfrm>
            <a:off x="470715" y="3150088"/>
            <a:ext cx="2233296" cy="128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635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5639" y="0"/>
            <a:ext cx="12180722" cy="6858000"/>
            <a:chOff x="5639" y="0"/>
            <a:chExt cx="12180722" cy="6858000"/>
          </a:xfrm>
        </p:grpSpPr>
        <p:pic>
          <p:nvPicPr>
            <p:cNvPr id="8" name="Imagen 7">
              <a:extLst>
                <a:ext uri="{FF2B5EF4-FFF2-40B4-BE49-F238E27FC236}">
                  <a16:creationId xmlns:a16="http://schemas.microsoft.com/office/drawing/2014/main" id="{A196788E-ADE6-FF4A-8FA0-6B0C07AB0CFD}"/>
                </a:ext>
              </a:extLst>
            </p:cNvPr>
            <p:cNvPicPr>
              <a:picLocks noChangeAspect="1"/>
            </p:cNvPicPr>
            <p:nvPr/>
          </p:nvPicPr>
          <p:blipFill>
            <a:blip r:embed="rId2"/>
            <a:stretch>
              <a:fillRect/>
            </a:stretch>
          </p:blipFill>
          <p:spPr>
            <a:xfrm>
              <a:off x="5639" y="0"/>
              <a:ext cx="12180722" cy="6858000"/>
            </a:xfrm>
            <a:prstGeom prst="rect">
              <a:avLst/>
            </a:prstGeom>
          </p:spPr>
        </p:pic>
        <p:sp>
          <p:nvSpPr>
            <p:cNvPr id="9" name="CuadroTexto 8">
              <a:extLst>
                <a:ext uri="{FF2B5EF4-FFF2-40B4-BE49-F238E27FC236}">
                  <a16:creationId xmlns:a16="http://schemas.microsoft.com/office/drawing/2014/main" id="{A724BCE6-9EE2-E140-B992-130F2B2BFE1C}"/>
                </a:ext>
              </a:extLst>
            </p:cNvPr>
            <p:cNvSpPr txBox="1"/>
            <p:nvPr/>
          </p:nvSpPr>
          <p:spPr>
            <a:xfrm>
              <a:off x="6778512" y="6403329"/>
              <a:ext cx="4361066" cy="276999"/>
            </a:xfrm>
            <a:prstGeom prst="rect">
              <a:avLst/>
            </a:prstGeom>
            <a:noFill/>
          </p:spPr>
          <p:txBody>
            <a:bodyPr wrap="square" rtlCol="0">
              <a:spAutoFit/>
            </a:bodyPr>
            <a:lstStyle/>
            <a:p>
              <a:pPr algn="r"/>
              <a:r>
                <a:rPr lang="es-CR" sz="1200" b="1" dirty="0">
                  <a:solidFill>
                    <a:srgbClr val="014B93"/>
                  </a:solidFill>
                  <a:latin typeface="Arial" panose="020B0604020202020204" pitchFamily="34" charset="0"/>
                  <a:cs typeface="Arial" panose="020B0604020202020204" pitchFamily="34" charset="0"/>
                </a:rPr>
                <a:t>Gerencia Finanzas</a:t>
              </a:r>
            </a:p>
          </p:txBody>
        </p:sp>
      </p:grpSp>
      <p:sp>
        <p:nvSpPr>
          <p:cNvPr id="5" name="Título 1">
            <a:extLst>
              <a:ext uri="{FF2B5EF4-FFF2-40B4-BE49-F238E27FC236}">
                <a16:creationId xmlns:a16="http://schemas.microsoft.com/office/drawing/2014/main" id="{93A4213F-621F-FE4A-BCAE-E5BB20E195B2}"/>
              </a:ext>
            </a:extLst>
          </p:cNvPr>
          <p:cNvSpPr txBox="1">
            <a:spLocks/>
          </p:cNvSpPr>
          <p:nvPr/>
        </p:nvSpPr>
        <p:spPr>
          <a:xfrm>
            <a:off x="302436" y="307571"/>
            <a:ext cx="11598406" cy="5716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rPr>
              <a:t>Instituto Costarricense de Electricidad</a:t>
            </a:r>
            <a:endParaRPr kumimoji="0" lang="es-CR"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w="0"/>
                <a:solidFill>
                  <a:srgbClr val="4472C4"/>
                </a:solidFill>
                <a:effectLst/>
                <a:uLnTx/>
                <a:uFillTx/>
                <a:latin typeface="Century Gothic" panose="020B0502020202020204" pitchFamily="34" charset="0"/>
                <a:ea typeface="+mj-ea"/>
                <a:cs typeface="+mj-cs"/>
              </a:rPr>
              <a:t>Certificación de </a:t>
            </a:r>
            <a:r>
              <a:rPr kumimoji="0" lang="es-ES" sz="2400" b="1" i="0" u="none" strike="noStrike" kern="1200" cap="none" spc="0" normalizeH="0" baseline="0" noProof="0" dirty="0" err="1">
                <a:ln w="0"/>
                <a:solidFill>
                  <a:srgbClr val="4472C4"/>
                </a:solidFill>
                <a:effectLst/>
                <a:uLnTx/>
                <a:uFillTx/>
                <a:latin typeface="Century Gothic" panose="020B0502020202020204" pitchFamily="34" charset="0"/>
                <a:ea typeface="+mj-ea"/>
                <a:cs typeface="+mj-cs"/>
              </a:rPr>
              <a:t>Climate</a:t>
            </a:r>
            <a:r>
              <a:rPr kumimoji="0" lang="es-ES" sz="2400" b="1" i="0" u="none" strike="noStrike" kern="1200" cap="none" spc="0" normalizeH="0" baseline="0" noProof="0" dirty="0">
                <a:ln w="0"/>
                <a:solidFill>
                  <a:srgbClr val="4472C4"/>
                </a:solidFill>
                <a:effectLst/>
                <a:uLnTx/>
                <a:uFillTx/>
                <a:latin typeface="Century Gothic" panose="020B0502020202020204" pitchFamily="34" charset="0"/>
                <a:ea typeface="+mj-ea"/>
                <a:cs typeface="+mj-cs"/>
              </a:rPr>
              <a:t> Bond </a:t>
            </a:r>
            <a:r>
              <a:rPr kumimoji="0" lang="es-ES" sz="2400" b="1" i="0" u="none" strike="noStrike" kern="1200" cap="none" spc="0" normalizeH="0" baseline="0" noProof="0" dirty="0" err="1">
                <a:ln w="0"/>
                <a:solidFill>
                  <a:srgbClr val="4472C4"/>
                </a:solidFill>
                <a:effectLst/>
                <a:uLnTx/>
                <a:uFillTx/>
                <a:latin typeface="Century Gothic" panose="020B0502020202020204" pitchFamily="34" charset="0"/>
                <a:ea typeface="+mj-ea"/>
                <a:cs typeface="+mj-cs"/>
              </a:rPr>
              <a:t>Initiative</a:t>
            </a:r>
            <a:endParaRPr kumimoji="0" lang="es-ES" sz="2400" b="1" i="0" u="none" strike="noStrike" kern="1200" cap="none" spc="0" normalizeH="0" baseline="0" noProof="0" dirty="0">
              <a:ln w="0"/>
              <a:solidFill>
                <a:srgbClr val="4472C4"/>
              </a:solidFill>
              <a:effectLst/>
              <a:uLnTx/>
              <a:uFillTx/>
              <a:latin typeface="Century Gothic" panose="020B0502020202020204" pitchFamily="34" charset="0"/>
              <a:ea typeface="+mj-ea"/>
              <a:cs typeface="+mj-cs"/>
            </a:endParaRPr>
          </a:p>
        </p:txBody>
      </p:sp>
      <p:cxnSp>
        <p:nvCxnSpPr>
          <p:cNvPr id="14" name="Conector recto 13"/>
          <p:cNvCxnSpPr/>
          <p:nvPr/>
        </p:nvCxnSpPr>
        <p:spPr>
          <a:xfrm>
            <a:off x="167824" y="1024042"/>
            <a:ext cx="11691667" cy="233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Marcador de contenido 5">
            <a:extLst>
              <a:ext uri="{FF2B5EF4-FFF2-40B4-BE49-F238E27FC236}">
                <a16:creationId xmlns:a16="http://schemas.microsoft.com/office/drawing/2014/main" id="{6B56DFC4-830B-48A5-AEF2-CE5992327AD5}"/>
              </a:ext>
            </a:extLst>
          </p:cNvPr>
          <p:cNvSpPr txBox="1">
            <a:spLocks/>
          </p:cNvSpPr>
          <p:nvPr/>
        </p:nvSpPr>
        <p:spPr>
          <a:xfrm>
            <a:off x="302436" y="1441559"/>
            <a:ext cx="5641164" cy="4580418"/>
          </a:xfrm>
          <a:prstGeom prst="roundRect">
            <a:avLst/>
          </a:prstGeom>
          <a:solidFill>
            <a:schemeClr val="tx2">
              <a:lumMod val="20000"/>
              <a:lumOff val="80000"/>
            </a:schemeClr>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err="1">
                <a:ln>
                  <a:noFill/>
                </a:ln>
                <a:solidFill>
                  <a:prstClr val="black"/>
                </a:solidFill>
                <a:effectLst/>
                <a:uLnTx/>
                <a:uFillTx/>
                <a:latin typeface="Calibri" panose="020F0502020204030204"/>
                <a:ea typeface="+mn-ea"/>
                <a:cs typeface="+mn-cs"/>
              </a:rPr>
              <a:t>Climate</a:t>
            </a: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rPr>
              <a:t> Bonds </a:t>
            </a:r>
            <a:r>
              <a:rPr kumimoji="0" lang="es-ES" sz="2000" b="0" i="0" u="none" strike="noStrike" kern="1200" cap="none" spc="0" normalizeH="0" baseline="0" noProof="0" dirty="0" err="1">
                <a:ln>
                  <a:noFill/>
                </a:ln>
                <a:solidFill>
                  <a:prstClr val="black"/>
                </a:solidFill>
                <a:effectLst/>
                <a:uLnTx/>
                <a:uFillTx/>
                <a:latin typeface="Calibri" panose="020F0502020204030204"/>
                <a:ea typeface="+mn-ea"/>
                <a:cs typeface="+mn-cs"/>
              </a:rPr>
              <a:t>Initiative</a:t>
            </a: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rPr>
              <a:t> es una organización sin fines de lucro centrada en los inversores.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rPr>
              <a:t>Promueve inversiones a gran escala en la economía baja en carbono.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rPr>
              <a:t>Administra esquema internacional de estándares y certificación para las mejores prácticas en la emisión de bonos verdes.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err="1">
                <a:ln>
                  <a:noFill/>
                </a:ln>
                <a:solidFill>
                  <a:prstClr val="black"/>
                </a:solidFill>
                <a:effectLst/>
                <a:uLnTx/>
                <a:uFillTx/>
                <a:latin typeface="Calibri" panose="020F0502020204030204"/>
                <a:ea typeface="+mn-ea"/>
                <a:cs typeface="+mn-cs"/>
              </a:rPr>
              <a:t>Climate</a:t>
            </a: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rPr>
              <a:t> Bonds Standard: estándar multisectorial basado en la ciencia.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rPr>
              <a:t>Permite a los inversores evaluar las credenciales climáticas y la integridad ambiental de los bonos y otros productos de deuda verde. </a:t>
            </a:r>
          </a:p>
        </p:txBody>
      </p:sp>
      <p:pic>
        <p:nvPicPr>
          <p:cNvPr id="11" name="Imagen 10">
            <a:extLst>
              <a:ext uri="{FF2B5EF4-FFF2-40B4-BE49-F238E27FC236}">
                <a16:creationId xmlns:a16="http://schemas.microsoft.com/office/drawing/2014/main" id="{F8E8A688-B770-44D7-A270-58DEB4CB4367}"/>
              </a:ext>
            </a:extLst>
          </p:cNvPr>
          <p:cNvPicPr>
            <a:picLocks noChangeAspect="1"/>
          </p:cNvPicPr>
          <p:nvPr/>
        </p:nvPicPr>
        <p:blipFill>
          <a:blip r:embed="rId3"/>
          <a:stretch>
            <a:fillRect/>
          </a:stretch>
        </p:blipFill>
        <p:spPr>
          <a:xfrm>
            <a:off x="6036871" y="1647379"/>
            <a:ext cx="6063643" cy="4274252"/>
          </a:xfrm>
          <a:prstGeom prst="rect">
            <a:avLst/>
          </a:prstGeom>
        </p:spPr>
      </p:pic>
    </p:spTree>
    <p:extLst>
      <p:ext uri="{BB962C8B-B14F-4D97-AF65-F5344CB8AC3E}">
        <p14:creationId xmlns:p14="http://schemas.microsoft.com/office/powerpoint/2010/main" val="3742336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5639" y="0"/>
            <a:ext cx="12180722" cy="6858000"/>
            <a:chOff x="5639" y="0"/>
            <a:chExt cx="12180722" cy="6858000"/>
          </a:xfrm>
        </p:grpSpPr>
        <p:pic>
          <p:nvPicPr>
            <p:cNvPr id="6" name="Imagen 5">
              <a:extLst>
                <a:ext uri="{FF2B5EF4-FFF2-40B4-BE49-F238E27FC236}">
                  <a16:creationId xmlns:a16="http://schemas.microsoft.com/office/drawing/2014/main" id="{A196788E-ADE6-FF4A-8FA0-6B0C07AB0CFD}"/>
                </a:ext>
              </a:extLst>
            </p:cNvPr>
            <p:cNvPicPr>
              <a:picLocks noChangeAspect="1"/>
            </p:cNvPicPr>
            <p:nvPr/>
          </p:nvPicPr>
          <p:blipFill>
            <a:blip r:embed="rId2"/>
            <a:stretch>
              <a:fillRect/>
            </a:stretch>
          </p:blipFill>
          <p:spPr>
            <a:xfrm>
              <a:off x="5639" y="0"/>
              <a:ext cx="12180722" cy="6858000"/>
            </a:xfrm>
            <a:prstGeom prst="rect">
              <a:avLst/>
            </a:prstGeom>
          </p:spPr>
        </p:pic>
        <p:sp>
          <p:nvSpPr>
            <p:cNvPr id="7" name="CuadroTexto 6">
              <a:extLst>
                <a:ext uri="{FF2B5EF4-FFF2-40B4-BE49-F238E27FC236}">
                  <a16:creationId xmlns:a16="http://schemas.microsoft.com/office/drawing/2014/main" id="{A724BCE6-9EE2-E140-B992-130F2B2BFE1C}"/>
                </a:ext>
              </a:extLst>
            </p:cNvPr>
            <p:cNvSpPr txBox="1"/>
            <p:nvPr/>
          </p:nvSpPr>
          <p:spPr>
            <a:xfrm>
              <a:off x="6778512" y="6403329"/>
              <a:ext cx="4361066" cy="276999"/>
            </a:xfrm>
            <a:prstGeom prst="rect">
              <a:avLst/>
            </a:prstGeom>
            <a:noFill/>
          </p:spPr>
          <p:txBody>
            <a:bodyPr wrap="square" rtlCol="0">
              <a:spAutoFit/>
            </a:bodyPr>
            <a:lstStyle/>
            <a:p>
              <a:pPr algn="r"/>
              <a:r>
                <a:rPr lang="es-CR" sz="1200" b="1" dirty="0">
                  <a:solidFill>
                    <a:srgbClr val="014B93"/>
                  </a:solidFill>
                  <a:latin typeface="Arial" panose="020B0604020202020204" pitchFamily="34" charset="0"/>
                  <a:cs typeface="Arial" panose="020B0604020202020204" pitchFamily="34" charset="0"/>
                </a:rPr>
                <a:t>Gerencia Finanzas</a:t>
              </a:r>
            </a:p>
          </p:txBody>
        </p:sp>
      </p:grpSp>
      <p:pic>
        <p:nvPicPr>
          <p:cNvPr id="20" name="Picture 2">
            <a:extLst>
              <a:ext uri="{FF2B5EF4-FFF2-40B4-BE49-F238E27FC236}">
                <a16:creationId xmlns:a16="http://schemas.microsoft.com/office/drawing/2014/main" id="{B8115C85-EEBA-458D-9D0F-69E16ECC0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21" y="1379395"/>
            <a:ext cx="568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a 8">
            <a:extLst>
              <a:ext uri="{FF2B5EF4-FFF2-40B4-BE49-F238E27FC236}">
                <a16:creationId xmlns:a16="http://schemas.microsoft.com/office/drawing/2014/main" id="{1A378B71-ED8D-45E7-890E-345086B517AA}"/>
              </a:ext>
            </a:extLst>
          </p:cNvPr>
          <p:cNvGraphicFramePr>
            <a:graphicFrameLocks noGrp="1"/>
          </p:cNvGraphicFramePr>
          <p:nvPr>
            <p:extLst>
              <p:ext uri="{D42A27DB-BD31-4B8C-83A1-F6EECF244321}">
                <p14:modId xmlns:p14="http://schemas.microsoft.com/office/powerpoint/2010/main" val="2436193815"/>
              </p:ext>
            </p:extLst>
          </p:nvPr>
        </p:nvGraphicFramePr>
        <p:xfrm>
          <a:off x="5957455" y="1379395"/>
          <a:ext cx="6068290" cy="4419600"/>
        </p:xfrm>
        <a:graphic>
          <a:graphicData uri="http://schemas.openxmlformats.org/drawingml/2006/table">
            <a:tbl>
              <a:tblPr firstRow="1" bandRow="1">
                <a:tableStyleId>{5C22544A-7EE6-4342-B048-85BDC9FD1C3A}</a:tableStyleId>
              </a:tblPr>
              <a:tblGrid>
                <a:gridCol w="2091870">
                  <a:extLst>
                    <a:ext uri="{9D8B030D-6E8A-4147-A177-3AD203B41FA5}">
                      <a16:colId xmlns:a16="http://schemas.microsoft.com/office/drawing/2014/main" val="751642551"/>
                    </a:ext>
                  </a:extLst>
                </a:gridCol>
                <a:gridCol w="3976420">
                  <a:extLst>
                    <a:ext uri="{9D8B030D-6E8A-4147-A177-3AD203B41FA5}">
                      <a16:colId xmlns:a16="http://schemas.microsoft.com/office/drawing/2014/main" val="3950282195"/>
                    </a:ext>
                  </a:extLst>
                </a:gridCol>
              </a:tblGrid>
              <a:tr h="548640">
                <a:tc>
                  <a:txBody>
                    <a:bodyPr/>
                    <a:lstStyle/>
                    <a:p>
                      <a:pPr algn="ctr"/>
                      <a:r>
                        <a:rPr lang="es-ES" sz="2400" dirty="0">
                          <a:latin typeface="+mj-lt"/>
                        </a:rPr>
                        <a:t>Emisor</a:t>
                      </a:r>
                    </a:p>
                  </a:txBody>
                  <a:tcPr anchor="ctr"/>
                </a:tc>
                <a:tc>
                  <a:txBody>
                    <a:bodyPr/>
                    <a:lstStyle/>
                    <a:p>
                      <a:pPr algn="ctr"/>
                      <a:r>
                        <a:rPr lang="es-ES" sz="2400" dirty="0">
                          <a:latin typeface="+mj-lt"/>
                        </a:rPr>
                        <a:t>Instituto Costarricense de Electricidad</a:t>
                      </a:r>
                    </a:p>
                  </a:txBody>
                  <a:tcPr anchor="ctr"/>
                </a:tc>
                <a:extLst>
                  <a:ext uri="{0D108BD9-81ED-4DB2-BD59-A6C34878D82A}">
                    <a16:rowId xmlns:a16="http://schemas.microsoft.com/office/drawing/2014/main" val="1469453509"/>
                  </a:ext>
                </a:extLst>
              </a:tr>
              <a:tr h="548640">
                <a:tc>
                  <a:txBody>
                    <a:bodyPr/>
                    <a:lstStyle/>
                    <a:p>
                      <a:r>
                        <a:rPr lang="es-ES" sz="2000" b="1" dirty="0">
                          <a:solidFill>
                            <a:schemeClr val="tx1"/>
                          </a:solidFill>
                          <a:latin typeface="+mj-lt"/>
                        </a:rPr>
                        <a:t>Clase de instrumento</a:t>
                      </a:r>
                    </a:p>
                  </a:txBody>
                  <a:tcPr anchor="ctr"/>
                </a:tc>
                <a:tc>
                  <a:txBody>
                    <a:bodyPr/>
                    <a:lstStyle/>
                    <a:p>
                      <a:pPr algn="ctr"/>
                      <a:r>
                        <a:rPr lang="es-ES" sz="2000" b="1" dirty="0">
                          <a:solidFill>
                            <a:schemeClr val="tx1"/>
                          </a:solidFill>
                          <a:latin typeface="+mj-lt"/>
                        </a:rPr>
                        <a:t>Bono verde</a:t>
                      </a:r>
                    </a:p>
                  </a:txBody>
                  <a:tcPr anchor="ctr"/>
                </a:tc>
                <a:extLst>
                  <a:ext uri="{0D108BD9-81ED-4DB2-BD59-A6C34878D82A}">
                    <a16:rowId xmlns:a16="http://schemas.microsoft.com/office/drawing/2014/main" val="1160477098"/>
                  </a:ext>
                </a:extLst>
              </a:tr>
              <a:tr h="548640">
                <a:tc>
                  <a:txBody>
                    <a:bodyPr/>
                    <a:lstStyle/>
                    <a:p>
                      <a:r>
                        <a:rPr lang="es-ES" sz="2000" b="1" dirty="0">
                          <a:solidFill>
                            <a:schemeClr val="tx1"/>
                          </a:solidFill>
                          <a:latin typeface="+mj-lt"/>
                        </a:rPr>
                        <a:t>Moneda</a:t>
                      </a:r>
                    </a:p>
                  </a:txBody>
                  <a:tcPr anchor="ctr"/>
                </a:tc>
                <a:tc>
                  <a:txBody>
                    <a:bodyPr/>
                    <a:lstStyle/>
                    <a:p>
                      <a:pPr algn="ctr"/>
                      <a:r>
                        <a:rPr lang="es-ES" sz="2000" b="1" dirty="0">
                          <a:solidFill>
                            <a:schemeClr val="tx1"/>
                          </a:solidFill>
                          <a:latin typeface="+mj-lt"/>
                        </a:rPr>
                        <a:t>Colones Costarricenses (CRC)</a:t>
                      </a:r>
                    </a:p>
                  </a:txBody>
                  <a:tcPr anchor="ctr"/>
                </a:tc>
                <a:extLst>
                  <a:ext uri="{0D108BD9-81ED-4DB2-BD59-A6C34878D82A}">
                    <a16:rowId xmlns:a16="http://schemas.microsoft.com/office/drawing/2014/main" val="970694964"/>
                  </a:ext>
                </a:extLst>
              </a:tr>
              <a:tr h="548640">
                <a:tc>
                  <a:txBody>
                    <a:bodyPr/>
                    <a:lstStyle/>
                    <a:p>
                      <a:r>
                        <a:rPr lang="es-ES" sz="2000" b="1" dirty="0">
                          <a:solidFill>
                            <a:schemeClr val="tx1"/>
                          </a:solidFill>
                          <a:latin typeface="+mj-lt"/>
                        </a:rPr>
                        <a:t>Monto (CRC)</a:t>
                      </a:r>
                    </a:p>
                  </a:txBody>
                  <a:tcPr anchor="ctr"/>
                </a:tc>
                <a:tc>
                  <a:txBody>
                    <a:bodyPr/>
                    <a:lstStyle/>
                    <a:p>
                      <a:pPr algn="ctr"/>
                      <a:r>
                        <a:rPr lang="es-ES" sz="2000" b="1" dirty="0">
                          <a:solidFill>
                            <a:schemeClr val="tx1"/>
                          </a:solidFill>
                          <a:latin typeface="+mj-lt"/>
                        </a:rPr>
                        <a:t>30 000 millones CRC</a:t>
                      </a:r>
                    </a:p>
                  </a:txBody>
                  <a:tcPr anchor="ctr"/>
                </a:tc>
                <a:extLst>
                  <a:ext uri="{0D108BD9-81ED-4DB2-BD59-A6C34878D82A}">
                    <a16:rowId xmlns:a16="http://schemas.microsoft.com/office/drawing/2014/main" val="4132285440"/>
                  </a:ext>
                </a:extLst>
              </a:tr>
              <a:tr h="548640">
                <a:tc>
                  <a:txBody>
                    <a:bodyPr/>
                    <a:lstStyle/>
                    <a:p>
                      <a:r>
                        <a:rPr lang="es-ES" sz="2000" b="1" dirty="0">
                          <a:solidFill>
                            <a:schemeClr val="tx1"/>
                          </a:solidFill>
                          <a:latin typeface="+mj-lt"/>
                        </a:rPr>
                        <a:t>Plazo (años)</a:t>
                      </a:r>
                    </a:p>
                  </a:txBody>
                  <a:tcPr anchor="ctr"/>
                </a:tc>
                <a:tc>
                  <a:txBody>
                    <a:bodyPr/>
                    <a:lstStyle/>
                    <a:p>
                      <a:pPr algn="ctr"/>
                      <a:r>
                        <a:rPr lang="es-ES" sz="2000" b="1" dirty="0">
                          <a:solidFill>
                            <a:schemeClr val="tx1"/>
                          </a:solidFill>
                          <a:latin typeface="+mj-lt"/>
                        </a:rPr>
                        <a:t>7 años</a:t>
                      </a:r>
                    </a:p>
                  </a:txBody>
                  <a:tcPr anchor="ctr"/>
                </a:tc>
                <a:extLst>
                  <a:ext uri="{0D108BD9-81ED-4DB2-BD59-A6C34878D82A}">
                    <a16:rowId xmlns:a16="http://schemas.microsoft.com/office/drawing/2014/main" val="2356284428"/>
                  </a:ext>
                </a:extLst>
              </a:tr>
              <a:tr h="548640">
                <a:tc>
                  <a:txBody>
                    <a:bodyPr/>
                    <a:lstStyle/>
                    <a:p>
                      <a:r>
                        <a:rPr lang="es-ES" sz="2000" b="1" dirty="0">
                          <a:solidFill>
                            <a:schemeClr val="tx1"/>
                          </a:solidFill>
                          <a:latin typeface="+mj-lt"/>
                        </a:rPr>
                        <a:t>Tasa*</a:t>
                      </a:r>
                    </a:p>
                  </a:txBody>
                  <a:tcPr anchor="ctr"/>
                </a:tc>
                <a:tc>
                  <a:txBody>
                    <a:bodyPr/>
                    <a:lstStyle/>
                    <a:p>
                      <a:pPr algn="ctr"/>
                      <a:r>
                        <a:rPr lang="es-ES" sz="2000" b="1" dirty="0">
                          <a:solidFill>
                            <a:schemeClr val="tx1"/>
                          </a:solidFill>
                          <a:latin typeface="+mj-lt"/>
                        </a:rPr>
                        <a:t>7,33%</a:t>
                      </a:r>
                    </a:p>
                  </a:txBody>
                  <a:tcPr anchor="ctr"/>
                </a:tc>
                <a:extLst>
                  <a:ext uri="{0D108BD9-81ED-4DB2-BD59-A6C34878D82A}">
                    <a16:rowId xmlns:a16="http://schemas.microsoft.com/office/drawing/2014/main" val="830660429"/>
                  </a:ext>
                </a:extLst>
              </a:tr>
              <a:tr h="548640">
                <a:tc>
                  <a:txBody>
                    <a:bodyPr/>
                    <a:lstStyle/>
                    <a:p>
                      <a:r>
                        <a:rPr lang="es-ES" sz="2000" b="1" dirty="0">
                          <a:solidFill>
                            <a:schemeClr val="tx1"/>
                          </a:solidFill>
                          <a:latin typeface="+mj-lt"/>
                        </a:rPr>
                        <a:t>Uso Fondos</a:t>
                      </a:r>
                    </a:p>
                  </a:txBody>
                  <a:tcPr anchor="ctr"/>
                </a:tc>
                <a:tc>
                  <a:txBody>
                    <a:bodyPr/>
                    <a:lstStyle/>
                    <a:p>
                      <a:pPr algn="ctr"/>
                      <a:r>
                        <a:rPr lang="es-ES" sz="2000" b="1" dirty="0">
                          <a:solidFill>
                            <a:schemeClr val="tx1"/>
                          </a:solidFill>
                          <a:latin typeface="+mj-lt"/>
                        </a:rPr>
                        <a:t>Refinanciamiento COSICE21. PH Reventazón</a:t>
                      </a:r>
                    </a:p>
                  </a:txBody>
                  <a:tcPr anchor="ctr"/>
                </a:tc>
                <a:extLst>
                  <a:ext uri="{0D108BD9-81ED-4DB2-BD59-A6C34878D82A}">
                    <a16:rowId xmlns:a16="http://schemas.microsoft.com/office/drawing/2014/main" val="2147186739"/>
                  </a:ext>
                </a:extLst>
              </a:tr>
            </a:tbl>
          </a:graphicData>
        </a:graphic>
      </p:graphicFrame>
      <p:sp>
        <p:nvSpPr>
          <p:cNvPr id="10" name="Título 1">
            <a:extLst>
              <a:ext uri="{FF2B5EF4-FFF2-40B4-BE49-F238E27FC236}">
                <a16:creationId xmlns:a16="http://schemas.microsoft.com/office/drawing/2014/main" id="{93A4213F-621F-FE4A-BCAE-E5BB20E195B2}"/>
              </a:ext>
            </a:extLst>
          </p:cNvPr>
          <p:cNvSpPr txBox="1">
            <a:spLocks/>
          </p:cNvSpPr>
          <p:nvPr/>
        </p:nvSpPr>
        <p:spPr>
          <a:xfrm>
            <a:off x="302436" y="307571"/>
            <a:ext cx="11598406" cy="5716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rPr>
              <a:t>Instituto Costarricense de Electricidad</a:t>
            </a:r>
            <a:endParaRPr kumimoji="0" lang="es-CR"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w="0"/>
                <a:solidFill>
                  <a:srgbClr val="4472C4"/>
                </a:solidFill>
                <a:effectLst/>
                <a:uLnTx/>
                <a:uFillTx/>
                <a:latin typeface="Century Gothic" panose="020B0502020202020204" pitchFamily="34" charset="0"/>
                <a:ea typeface="+mj-ea"/>
                <a:cs typeface="+mj-cs"/>
              </a:rPr>
              <a:t>Características</a:t>
            </a:r>
            <a:r>
              <a:rPr kumimoji="0" lang="es-ES" sz="2400" b="1" i="0" u="none" strike="noStrike" kern="1200" cap="none" spc="0" normalizeH="0" noProof="0" dirty="0">
                <a:ln w="0"/>
                <a:solidFill>
                  <a:srgbClr val="4472C4"/>
                </a:solidFill>
                <a:effectLst/>
                <a:uLnTx/>
                <a:uFillTx/>
                <a:latin typeface="Century Gothic" panose="020B0502020202020204" pitchFamily="34" charset="0"/>
                <a:ea typeface="+mj-ea"/>
                <a:cs typeface="+mj-cs"/>
              </a:rPr>
              <a:t> de la emisión</a:t>
            </a:r>
            <a:endParaRPr kumimoji="0" lang="es-ES" sz="2400" b="1" i="0" u="none" strike="noStrike" kern="1200" cap="none" spc="0" normalizeH="0" baseline="0" noProof="0" dirty="0">
              <a:ln w="0"/>
              <a:solidFill>
                <a:srgbClr val="4472C4"/>
              </a:solidFill>
              <a:effectLst/>
              <a:uLnTx/>
              <a:uFillTx/>
              <a:latin typeface="Century Gothic" panose="020B0502020202020204" pitchFamily="34" charset="0"/>
              <a:ea typeface="+mj-ea"/>
              <a:cs typeface="+mj-cs"/>
            </a:endParaRPr>
          </a:p>
        </p:txBody>
      </p:sp>
      <p:cxnSp>
        <p:nvCxnSpPr>
          <p:cNvPr id="11" name="Conector recto 10"/>
          <p:cNvCxnSpPr/>
          <p:nvPr/>
        </p:nvCxnSpPr>
        <p:spPr>
          <a:xfrm>
            <a:off x="167824" y="1024042"/>
            <a:ext cx="11691667" cy="233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5957455" y="5792247"/>
            <a:ext cx="48722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*Tasa de interés bruta</a:t>
            </a:r>
            <a:endParaRPr kumimoji="0" lang="es-C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36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E1AA045-B973-104F-ADFE-020D1724E4AD}"/>
              </a:ext>
            </a:extLst>
          </p:cNvPr>
          <p:cNvPicPr>
            <a:picLocks noChangeAspect="1"/>
          </p:cNvPicPr>
          <p:nvPr/>
        </p:nvPicPr>
        <p:blipFill>
          <a:blip r:embed="rId2"/>
          <a:stretch>
            <a:fillRect/>
          </a:stretch>
        </p:blipFill>
        <p:spPr>
          <a:xfrm>
            <a:off x="0" y="-108128"/>
            <a:ext cx="12187066" cy="6858000"/>
          </a:xfrm>
          <a:prstGeom prst="rect">
            <a:avLst/>
          </a:prstGeom>
        </p:spPr>
      </p:pic>
      <p:sp>
        <p:nvSpPr>
          <p:cNvPr id="7" name="CuadroTexto 6">
            <a:extLst>
              <a:ext uri="{FF2B5EF4-FFF2-40B4-BE49-F238E27FC236}">
                <a16:creationId xmlns:a16="http://schemas.microsoft.com/office/drawing/2014/main" id="{A724BCE6-9EE2-E140-B992-130F2B2BFE1C}"/>
              </a:ext>
            </a:extLst>
          </p:cNvPr>
          <p:cNvSpPr txBox="1"/>
          <p:nvPr/>
        </p:nvSpPr>
        <p:spPr>
          <a:xfrm>
            <a:off x="6778512" y="6403329"/>
            <a:ext cx="4361066" cy="276999"/>
          </a:xfrm>
          <a:prstGeom prst="rect">
            <a:avLst/>
          </a:prstGeom>
          <a:noFill/>
        </p:spPr>
        <p:txBody>
          <a:bodyPr wrap="square" rtlCol="0">
            <a:spAutoFit/>
          </a:bodyPr>
          <a:lstStyle/>
          <a:p>
            <a:pPr algn="r"/>
            <a:r>
              <a:rPr lang="es-CR" sz="1200" b="1" dirty="0">
                <a:solidFill>
                  <a:srgbClr val="014B93"/>
                </a:solidFill>
                <a:latin typeface="Arial" panose="020B0604020202020204" pitchFamily="34" charset="0"/>
                <a:cs typeface="Arial" panose="020B0604020202020204" pitchFamily="34" charset="0"/>
              </a:rPr>
              <a:t>Gerencia Finanzas</a:t>
            </a:r>
          </a:p>
        </p:txBody>
      </p:sp>
      <p:sp>
        <p:nvSpPr>
          <p:cNvPr id="5" name="Rectángulo 4"/>
          <p:cNvSpPr/>
          <p:nvPr/>
        </p:nvSpPr>
        <p:spPr>
          <a:xfrm>
            <a:off x="1407886" y="3320872"/>
            <a:ext cx="9144000" cy="912104"/>
          </a:xfrm>
          <a:prstGeom prst="rect">
            <a:avLst/>
          </a:prstGeom>
          <a:solidFill>
            <a:srgbClr val="00306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Rectángulo redondeado 5"/>
          <p:cNvSpPr/>
          <p:nvPr/>
        </p:nvSpPr>
        <p:spPr>
          <a:xfrm>
            <a:off x="3373424" y="2290357"/>
            <a:ext cx="5440218" cy="2757714"/>
          </a:xfrm>
          <a:prstGeom prst="roundRect">
            <a:avLst/>
          </a:prstGeom>
          <a:solidFill>
            <a:schemeClr val="bg1"/>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4400" b="1" kern="0" dirty="0">
                <a:solidFill>
                  <a:srgbClr val="003061"/>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Bono vinculado a la Sostenibilidad (SLB)</a:t>
            </a:r>
          </a:p>
        </p:txBody>
      </p:sp>
    </p:spTree>
    <p:extLst>
      <p:ext uri="{BB962C8B-B14F-4D97-AF65-F5344CB8AC3E}">
        <p14:creationId xmlns:p14="http://schemas.microsoft.com/office/powerpoint/2010/main" val="39368969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576020F-8D32-264D-A14A-65CECAE630F5}"/>
              </a:ext>
            </a:extLst>
          </p:cNvPr>
          <p:cNvPicPr>
            <a:picLocks noChangeAspect="1"/>
          </p:cNvPicPr>
          <p:nvPr/>
        </p:nvPicPr>
        <p:blipFill>
          <a:blip r:embed="rId2"/>
          <a:stretch>
            <a:fillRect/>
          </a:stretch>
        </p:blipFill>
        <p:spPr>
          <a:xfrm>
            <a:off x="2467" y="0"/>
            <a:ext cx="12187066" cy="6858000"/>
          </a:xfrm>
          <a:prstGeom prst="rect">
            <a:avLst/>
          </a:prstGeom>
        </p:spPr>
      </p:pic>
    </p:spTree>
    <p:extLst>
      <p:ext uri="{BB962C8B-B14F-4D97-AF65-F5344CB8AC3E}">
        <p14:creationId xmlns:p14="http://schemas.microsoft.com/office/powerpoint/2010/main" val="1731223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196788E-ADE6-FF4A-8FA0-6B0C07AB0CFD}"/>
              </a:ext>
            </a:extLst>
          </p:cNvPr>
          <p:cNvPicPr>
            <a:picLocks noChangeAspect="1"/>
          </p:cNvPicPr>
          <p:nvPr/>
        </p:nvPicPr>
        <p:blipFill>
          <a:blip r:embed="rId2"/>
          <a:stretch>
            <a:fillRect/>
          </a:stretch>
        </p:blipFill>
        <p:spPr>
          <a:xfrm>
            <a:off x="11278" y="0"/>
            <a:ext cx="12180722" cy="6858000"/>
          </a:xfrm>
          <a:prstGeom prst="rect">
            <a:avLst/>
          </a:prstGeom>
        </p:spPr>
      </p:pic>
      <p:sp>
        <p:nvSpPr>
          <p:cNvPr id="4" name="Marcador de contenido 3"/>
          <p:cNvSpPr>
            <a:spLocks noGrp="1"/>
          </p:cNvSpPr>
          <p:nvPr>
            <p:ph idx="1"/>
          </p:nvPr>
        </p:nvSpPr>
        <p:spPr>
          <a:xfrm>
            <a:off x="2867333" y="1670563"/>
            <a:ext cx="8905567" cy="4351338"/>
          </a:xfrm>
        </p:spPr>
        <p:txBody>
          <a:bodyPr>
            <a:normAutofit fontScale="85000" lnSpcReduction="10000"/>
          </a:bodyPr>
          <a:lstStyle/>
          <a:p>
            <a:pPr lvl="0" algn="just">
              <a:buClr>
                <a:srgbClr val="3A3838"/>
              </a:buClr>
              <a:buSzPct val="25000"/>
            </a:pPr>
            <a:r>
              <a:rPr lang="es-CR" dirty="0" smtClean="0">
                <a:solidFill>
                  <a:srgbClr val="3A3838"/>
                </a:solidFill>
                <a:ea typeface="Calibri"/>
                <a:cs typeface="Calibri"/>
                <a:sym typeface="Calibri"/>
              </a:rPr>
              <a:t>Es biólogo </a:t>
            </a:r>
            <a:r>
              <a:rPr lang="es-CR" dirty="0">
                <a:solidFill>
                  <a:srgbClr val="3A3838"/>
                </a:solidFill>
                <a:ea typeface="Calibri"/>
                <a:cs typeface="Calibri"/>
                <a:sym typeface="Calibri"/>
              </a:rPr>
              <a:t>graduado de Universidad de Costa Rica , cuenta con una Maestría en Sistemas Ambientales  de </a:t>
            </a:r>
            <a:r>
              <a:rPr lang="es-CR" dirty="0" smtClean="0">
                <a:solidFill>
                  <a:srgbClr val="3A3838"/>
                </a:solidFill>
                <a:ea typeface="Calibri"/>
                <a:cs typeface="Calibri"/>
                <a:sym typeface="Calibri"/>
              </a:rPr>
              <a:t>TEC- Monterrey- México, además de una especialidad en  </a:t>
            </a:r>
            <a:r>
              <a:rPr lang="es-CR" dirty="0">
                <a:solidFill>
                  <a:srgbClr val="3A3838"/>
                </a:solidFill>
                <a:ea typeface="Calibri"/>
                <a:cs typeface="Calibri"/>
                <a:sym typeface="Calibri"/>
              </a:rPr>
              <a:t>Gerencia de Sostenibilidad del INCAE</a:t>
            </a:r>
            <a:r>
              <a:rPr lang="es-CR" dirty="0" smtClean="0">
                <a:solidFill>
                  <a:srgbClr val="3A3838"/>
                </a:solidFill>
                <a:ea typeface="Calibri"/>
                <a:cs typeface="Calibri"/>
                <a:sym typeface="Calibri"/>
              </a:rPr>
              <a:t>, realizó Estudios </a:t>
            </a:r>
            <a:r>
              <a:rPr lang="es-CR" dirty="0">
                <a:solidFill>
                  <a:srgbClr val="3A3838"/>
                </a:solidFill>
                <a:ea typeface="Calibri"/>
                <a:cs typeface="Calibri"/>
                <a:sym typeface="Calibri"/>
              </a:rPr>
              <a:t>Competencias Gerenciales por la ADEN y la Universidad de California, de Estados Unidos.</a:t>
            </a:r>
          </a:p>
          <a:p>
            <a:pPr lvl="0" algn="just">
              <a:spcBef>
                <a:spcPts val="1200"/>
              </a:spcBef>
              <a:buClr>
                <a:srgbClr val="3A3838"/>
              </a:buClr>
              <a:buSzPct val="25000"/>
            </a:pPr>
            <a:r>
              <a:rPr lang="es-CR" dirty="0">
                <a:solidFill>
                  <a:srgbClr val="3A3838"/>
                </a:solidFill>
                <a:ea typeface="Calibri"/>
                <a:cs typeface="Calibri"/>
                <a:sym typeface="Calibri"/>
              </a:rPr>
              <a:t>Ha laborado con el Grupo ICE desde hace más de 15 años, desempeñándose como coordinador de estudios ambientales en etapa de Preinversión,  ha coordinado por más de 10 años la relación con la banca multilateral en el cumplimiento de Gobernanza Ambiental y Social (ESG). </a:t>
            </a:r>
            <a:r>
              <a:rPr lang="es-CR" dirty="0" smtClean="0">
                <a:solidFill>
                  <a:srgbClr val="3A3838"/>
                </a:solidFill>
                <a:ea typeface="Calibri"/>
                <a:cs typeface="Calibri"/>
                <a:sym typeface="Calibri"/>
              </a:rPr>
              <a:t>Fue </a:t>
            </a:r>
            <a:r>
              <a:rPr lang="es-CR" dirty="0">
                <a:solidFill>
                  <a:srgbClr val="3A3838"/>
                </a:solidFill>
                <a:ea typeface="Calibri"/>
                <a:cs typeface="Calibri"/>
                <a:sym typeface="Calibri"/>
              </a:rPr>
              <a:t>como </a:t>
            </a:r>
            <a:r>
              <a:rPr lang="es-CR" dirty="0" smtClean="0">
                <a:solidFill>
                  <a:srgbClr val="3A3838"/>
                </a:solidFill>
                <a:ea typeface="Calibri"/>
                <a:cs typeface="Calibri"/>
                <a:sym typeface="Calibri"/>
              </a:rPr>
              <a:t>Director General </a:t>
            </a:r>
            <a:r>
              <a:rPr lang="es-CR" dirty="0">
                <a:solidFill>
                  <a:srgbClr val="3A3838"/>
                </a:solidFill>
                <a:ea typeface="Calibri"/>
                <a:cs typeface="Calibri"/>
                <a:sym typeface="Calibri"/>
              </a:rPr>
              <a:t>de la SETENA 2018. Ha participado como expositor internacional del International Centre for Hydropower,  en cursos especializados de manejo ambiental y social de proyectos hidroeléctricos,  realizados en diferentes países de la región latinoamericana</a:t>
            </a:r>
            <a:endParaRPr lang="es-ES" dirty="0"/>
          </a:p>
          <a:p>
            <a:endParaRPr lang="en-US" dirty="0"/>
          </a:p>
        </p:txBody>
      </p:sp>
      <p:sp>
        <p:nvSpPr>
          <p:cNvPr id="27" name="Title 1">
            <a:extLst>
              <a:ext uri="{FF2B5EF4-FFF2-40B4-BE49-F238E27FC236}">
                <a16:creationId xmlns:a16="http://schemas.microsoft.com/office/drawing/2014/main" id="{13BE8C14-074C-430F-9C29-793B304FAFDE}"/>
              </a:ext>
            </a:extLst>
          </p:cNvPr>
          <p:cNvSpPr>
            <a:spLocks noGrp="1"/>
          </p:cNvSpPr>
          <p:nvPr>
            <p:ph type="title"/>
          </p:nvPr>
        </p:nvSpPr>
        <p:spPr/>
        <p:txBody>
          <a:bodyPr>
            <a:normAutofit/>
          </a:bodyPr>
          <a:lstStyle/>
          <a:p>
            <a:r>
              <a:rPr lang="es-CR" sz="2800" dirty="0">
                <a:solidFill>
                  <a:schemeClr val="bg2">
                    <a:lumMod val="50000"/>
                  </a:schemeClr>
                </a:solidFill>
                <a:latin typeface="Calibri"/>
                <a:ea typeface="Calibri"/>
                <a:cs typeface="Calibri"/>
                <a:sym typeface="Calibri"/>
              </a:rPr>
              <a:t>Sergio Bermúdez Muñoz </a:t>
            </a:r>
            <a:r>
              <a:rPr lang="es-CR" sz="2800" b="0" dirty="0">
                <a:solidFill>
                  <a:schemeClr val="dk1"/>
                </a:solidFill>
                <a:latin typeface="Calibri"/>
                <a:ea typeface="Calibri"/>
                <a:cs typeface="Calibri"/>
                <a:sym typeface="Calibri"/>
              </a:rPr>
              <a:t/>
            </a:r>
            <a:br>
              <a:rPr lang="es-CR" sz="2800" b="0" dirty="0">
                <a:solidFill>
                  <a:schemeClr val="dk1"/>
                </a:solidFill>
                <a:latin typeface="Calibri"/>
                <a:ea typeface="Calibri"/>
                <a:cs typeface="Calibri"/>
                <a:sym typeface="Calibri"/>
              </a:rPr>
            </a:br>
            <a:r>
              <a:rPr lang="es-CR" sz="2800" dirty="0">
                <a:solidFill>
                  <a:srgbClr val="0070C0"/>
                </a:solidFill>
                <a:latin typeface="Calibri"/>
                <a:ea typeface="Calibri"/>
                <a:cs typeface="Calibri"/>
                <a:sym typeface="Calibri"/>
              </a:rPr>
              <a:t>Especialista en Sistemas Ambientales, Instituto Costarricense de Electricidad</a:t>
            </a:r>
            <a:endParaRPr lang="en-US" sz="2800" dirty="0"/>
          </a:p>
        </p:txBody>
      </p:sp>
      <p:pic>
        <p:nvPicPr>
          <p:cNvPr id="5" name="Imagen 4"/>
          <p:cNvPicPr>
            <a:picLocks noChangeAspect="1"/>
          </p:cNvPicPr>
          <p:nvPr/>
        </p:nvPicPr>
        <p:blipFill>
          <a:blip r:embed="rId3"/>
          <a:stretch>
            <a:fillRect/>
          </a:stretch>
        </p:blipFill>
        <p:spPr>
          <a:xfrm>
            <a:off x="377047" y="2055813"/>
            <a:ext cx="2706859" cy="3042168"/>
          </a:xfrm>
          <a:prstGeom prst="rect">
            <a:avLst/>
          </a:prstGeom>
        </p:spPr>
      </p:pic>
    </p:spTree>
    <p:extLst>
      <p:ext uri="{BB962C8B-B14F-4D97-AF65-F5344CB8AC3E}">
        <p14:creationId xmlns:p14="http://schemas.microsoft.com/office/powerpoint/2010/main" val="13109312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5639" y="0"/>
            <a:ext cx="12180722" cy="6858000"/>
            <a:chOff x="5639" y="0"/>
            <a:chExt cx="12180722" cy="6858000"/>
          </a:xfrm>
        </p:grpSpPr>
        <p:pic>
          <p:nvPicPr>
            <p:cNvPr id="8" name="Imagen 7">
              <a:extLst>
                <a:ext uri="{FF2B5EF4-FFF2-40B4-BE49-F238E27FC236}">
                  <a16:creationId xmlns:a16="http://schemas.microsoft.com/office/drawing/2014/main" id="{A196788E-ADE6-FF4A-8FA0-6B0C07AB0CFD}"/>
                </a:ext>
              </a:extLst>
            </p:cNvPr>
            <p:cNvPicPr>
              <a:picLocks noChangeAspect="1"/>
            </p:cNvPicPr>
            <p:nvPr/>
          </p:nvPicPr>
          <p:blipFill>
            <a:blip r:embed="rId2"/>
            <a:stretch>
              <a:fillRect/>
            </a:stretch>
          </p:blipFill>
          <p:spPr>
            <a:xfrm>
              <a:off x="5639" y="0"/>
              <a:ext cx="12180722" cy="6858000"/>
            </a:xfrm>
            <a:prstGeom prst="rect">
              <a:avLst/>
            </a:prstGeom>
          </p:spPr>
        </p:pic>
        <p:sp>
          <p:nvSpPr>
            <p:cNvPr id="9" name="CuadroTexto 8">
              <a:extLst>
                <a:ext uri="{FF2B5EF4-FFF2-40B4-BE49-F238E27FC236}">
                  <a16:creationId xmlns:a16="http://schemas.microsoft.com/office/drawing/2014/main" id="{A724BCE6-9EE2-E140-B992-130F2B2BFE1C}"/>
                </a:ext>
              </a:extLst>
            </p:cNvPr>
            <p:cNvSpPr txBox="1"/>
            <p:nvPr/>
          </p:nvSpPr>
          <p:spPr>
            <a:xfrm>
              <a:off x="6778512" y="6403329"/>
              <a:ext cx="4361066" cy="276999"/>
            </a:xfrm>
            <a:prstGeom prst="rect">
              <a:avLst/>
            </a:prstGeom>
            <a:noFill/>
          </p:spPr>
          <p:txBody>
            <a:bodyPr wrap="square" rtlCol="0">
              <a:spAutoFit/>
            </a:bodyPr>
            <a:lstStyle/>
            <a:p>
              <a:pPr algn="r"/>
              <a:r>
                <a:rPr lang="es-CR" sz="1200" b="1" dirty="0">
                  <a:solidFill>
                    <a:srgbClr val="014B93"/>
                  </a:solidFill>
                  <a:latin typeface="Arial" panose="020B0604020202020204" pitchFamily="34" charset="0"/>
                  <a:cs typeface="Arial" panose="020B0604020202020204" pitchFamily="34" charset="0"/>
                </a:rPr>
                <a:t>Gerencia Finanzas</a:t>
              </a:r>
            </a:p>
          </p:txBody>
        </p:sp>
      </p:grpSp>
      <p:sp>
        <p:nvSpPr>
          <p:cNvPr id="7" name="CuadroTexto 6">
            <a:extLst>
              <a:ext uri="{FF2B5EF4-FFF2-40B4-BE49-F238E27FC236}">
                <a16:creationId xmlns:a16="http://schemas.microsoft.com/office/drawing/2014/main" id="{A724BCE6-9EE2-E140-B992-130F2B2BFE1C}"/>
              </a:ext>
            </a:extLst>
          </p:cNvPr>
          <p:cNvSpPr txBox="1"/>
          <p:nvPr/>
        </p:nvSpPr>
        <p:spPr>
          <a:xfrm>
            <a:off x="6778512" y="6403329"/>
            <a:ext cx="4361066" cy="276999"/>
          </a:xfrm>
          <a:prstGeom prst="rect">
            <a:avLst/>
          </a:prstGeom>
          <a:noFill/>
        </p:spPr>
        <p:txBody>
          <a:bodyPr wrap="square" rtlCol="0">
            <a:spAutoFit/>
          </a:bodyPr>
          <a:lstStyle/>
          <a:p>
            <a:pPr algn="r"/>
            <a:r>
              <a:rPr lang="es-CR" sz="1200" b="1" dirty="0">
                <a:solidFill>
                  <a:srgbClr val="014B93"/>
                </a:solidFill>
                <a:latin typeface="Arial" panose="020B0604020202020204" pitchFamily="34" charset="0"/>
                <a:cs typeface="Arial" panose="020B0604020202020204" pitchFamily="34" charset="0"/>
              </a:rPr>
              <a:t>Gerencia Finanzas</a:t>
            </a:r>
          </a:p>
        </p:txBody>
      </p:sp>
      <p:sp>
        <p:nvSpPr>
          <p:cNvPr id="4" name="Marcador de contenido 3">
            <a:extLst>
              <a:ext uri="{FF2B5EF4-FFF2-40B4-BE49-F238E27FC236}">
                <a16:creationId xmlns:a16="http://schemas.microsoft.com/office/drawing/2014/main" id="{D10D649A-485D-4864-B896-8B3A8076DC8D}"/>
              </a:ext>
            </a:extLst>
          </p:cNvPr>
          <p:cNvSpPr>
            <a:spLocks noGrp="1"/>
          </p:cNvSpPr>
          <p:nvPr>
            <p:ph idx="1"/>
          </p:nvPr>
        </p:nvSpPr>
        <p:spPr>
          <a:xfrm>
            <a:off x="838200" y="1549675"/>
            <a:ext cx="10515600" cy="3174725"/>
          </a:xfrm>
          <a:solidFill>
            <a:schemeClr val="bg1">
              <a:lumMod val="95000"/>
            </a:schemeClr>
          </a:solidFill>
        </p:spPr>
        <p:txBody>
          <a:bodyPr/>
          <a:lstStyle/>
          <a:p>
            <a:pPr algn="just"/>
            <a:r>
              <a:rPr lang="es-ES" dirty="0"/>
              <a:t>La estrategia de financiamiento por medio de bonos temáticos permitió cumplir las metas de fondeo.</a:t>
            </a:r>
          </a:p>
          <a:p>
            <a:pPr algn="just"/>
            <a:r>
              <a:rPr lang="es-ES" dirty="0"/>
              <a:t>Con el SLB, se logró un aumento aproximado de la base de inversionistas del 15-25%.</a:t>
            </a:r>
          </a:p>
          <a:p>
            <a:pPr algn="just"/>
            <a:r>
              <a:rPr lang="es-ES" dirty="0"/>
              <a:t>Se ha visto fortalecida la imagen de la empresa al ser pionera en el país en fondearse con instrumentos temáticos</a:t>
            </a:r>
          </a:p>
        </p:txBody>
      </p:sp>
      <p:sp>
        <p:nvSpPr>
          <p:cNvPr id="10" name="Título 1">
            <a:extLst>
              <a:ext uri="{FF2B5EF4-FFF2-40B4-BE49-F238E27FC236}">
                <a16:creationId xmlns:a16="http://schemas.microsoft.com/office/drawing/2014/main" id="{93A4213F-621F-FE4A-BCAE-E5BB20E195B2}"/>
              </a:ext>
            </a:extLst>
          </p:cNvPr>
          <p:cNvSpPr txBox="1">
            <a:spLocks/>
          </p:cNvSpPr>
          <p:nvPr/>
        </p:nvSpPr>
        <p:spPr>
          <a:xfrm>
            <a:off x="302436" y="307571"/>
            <a:ext cx="11598406" cy="5716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rPr>
              <a:t>Instituto Costarricense de Electricidad</a:t>
            </a:r>
            <a:endParaRPr kumimoji="0" lang="es-CR"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endParaRPr>
          </a:p>
          <a:p>
            <a:pPr lvl="0" algn="l">
              <a:defRPr/>
            </a:pPr>
            <a:r>
              <a:rPr lang="es-ES" sz="2400" b="1" dirty="0">
                <a:ln w="0"/>
                <a:solidFill>
                  <a:srgbClr val="4472C4"/>
                </a:solidFill>
                <a:latin typeface="Century Gothic" panose="020B0502020202020204" pitchFamily="34" charset="0"/>
              </a:rPr>
              <a:t>Resultados</a:t>
            </a:r>
            <a:endParaRPr kumimoji="0" lang="es-ES" sz="2400" b="1" i="0" u="none" strike="noStrike" kern="1200" cap="none" spc="0" normalizeH="0" baseline="0" noProof="0" dirty="0">
              <a:ln w="0"/>
              <a:solidFill>
                <a:srgbClr val="4472C4"/>
              </a:solidFill>
              <a:effectLst/>
              <a:uLnTx/>
              <a:uFillTx/>
              <a:latin typeface="Century Gothic" panose="020B0502020202020204" pitchFamily="34" charset="0"/>
              <a:ea typeface="+mj-ea"/>
              <a:cs typeface="+mj-cs"/>
            </a:endParaRPr>
          </a:p>
        </p:txBody>
      </p:sp>
      <p:cxnSp>
        <p:nvCxnSpPr>
          <p:cNvPr id="11" name="Conector recto 10"/>
          <p:cNvCxnSpPr/>
          <p:nvPr/>
        </p:nvCxnSpPr>
        <p:spPr>
          <a:xfrm>
            <a:off x="167824" y="1024042"/>
            <a:ext cx="11691667" cy="233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731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upo 7"/>
          <p:cNvGrpSpPr/>
          <p:nvPr/>
        </p:nvGrpSpPr>
        <p:grpSpPr>
          <a:xfrm>
            <a:off x="5639" y="0"/>
            <a:ext cx="12180722" cy="6858000"/>
            <a:chOff x="5639" y="0"/>
            <a:chExt cx="12180722" cy="6858000"/>
          </a:xfrm>
        </p:grpSpPr>
        <p:pic>
          <p:nvPicPr>
            <p:cNvPr id="10" name="Imagen 9">
              <a:extLst>
                <a:ext uri="{FF2B5EF4-FFF2-40B4-BE49-F238E27FC236}">
                  <a16:creationId xmlns:a16="http://schemas.microsoft.com/office/drawing/2014/main" id="{A196788E-ADE6-FF4A-8FA0-6B0C07AB0CFD}"/>
                </a:ext>
              </a:extLst>
            </p:cNvPr>
            <p:cNvPicPr>
              <a:picLocks noChangeAspect="1"/>
            </p:cNvPicPr>
            <p:nvPr/>
          </p:nvPicPr>
          <p:blipFill>
            <a:blip r:embed="rId2"/>
            <a:stretch>
              <a:fillRect/>
            </a:stretch>
          </p:blipFill>
          <p:spPr>
            <a:xfrm>
              <a:off x="5639" y="0"/>
              <a:ext cx="12180722" cy="6858000"/>
            </a:xfrm>
            <a:prstGeom prst="rect">
              <a:avLst/>
            </a:prstGeom>
          </p:spPr>
        </p:pic>
        <p:sp>
          <p:nvSpPr>
            <p:cNvPr id="11" name="CuadroTexto 10">
              <a:extLst>
                <a:ext uri="{FF2B5EF4-FFF2-40B4-BE49-F238E27FC236}">
                  <a16:creationId xmlns:a16="http://schemas.microsoft.com/office/drawing/2014/main" id="{A724BCE6-9EE2-E140-B992-130F2B2BFE1C}"/>
                </a:ext>
              </a:extLst>
            </p:cNvPr>
            <p:cNvSpPr txBox="1"/>
            <p:nvPr/>
          </p:nvSpPr>
          <p:spPr>
            <a:xfrm>
              <a:off x="6778512" y="6403329"/>
              <a:ext cx="4361066" cy="276999"/>
            </a:xfrm>
            <a:prstGeom prst="rect">
              <a:avLst/>
            </a:prstGeom>
            <a:noFill/>
          </p:spPr>
          <p:txBody>
            <a:bodyPr wrap="square" rtlCol="0">
              <a:spAutoFit/>
            </a:bodyPr>
            <a:lstStyle/>
            <a:p>
              <a:pPr algn="r"/>
              <a:r>
                <a:rPr lang="es-CR" sz="1200" b="1" dirty="0">
                  <a:solidFill>
                    <a:srgbClr val="014B93"/>
                  </a:solidFill>
                  <a:latin typeface="Arial" panose="020B0604020202020204" pitchFamily="34" charset="0"/>
                  <a:cs typeface="Arial" panose="020B0604020202020204" pitchFamily="34" charset="0"/>
                </a:rPr>
                <a:t>Gerencia Finanzas</a:t>
              </a:r>
            </a:p>
          </p:txBody>
        </p:sp>
      </p:grpSp>
      <p:sp>
        <p:nvSpPr>
          <p:cNvPr id="7" name="CuadroTexto 6">
            <a:extLst>
              <a:ext uri="{FF2B5EF4-FFF2-40B4-BE49-F238E27FC236}">
                <a16:creationId xmlns:a16="http://schemas.microsoft.com/office/drawing/2014/main" id="{A724BCE6-9EE2-E140-B992-130F2B2BFE1C}"/>
              </a:ext>
            </a:extLst>
          </p:cNvPr>
          <p:cNvSpPr txBox="1"/>
          <p:nvPr/>
        </p:nvSpPr>
        <p:spPr>
          <a:xfrm>
            <a:off x="6778512" y="6403329"/>
            <a:ext cx="4361066" cy="276999"/>
          </a:xfrm>
          <a:prstGeom prst="rect">
            <a:avLst/>
          </a:prstGeom>
          <a:noFill/>
        </p:spPr>
        <p:txBody>
          <a:bodyPr wrap="square" rtlCol="0">
            <a:spAutoFit/>
          </a:bodyPr>
          <a:lstStyle/>
          <a:p>
            <a:pPr algn="r"/>
            <a:r>
              <a:rPr lang="es-CR" sz="1200" b="1" dirty="0">
                <a:solidFill>
                  <a:srgbClr val="014B93"/>
                </a:solidFill>
                <a:latin typeface="Arial" panose="020B0604020202020204" pitchFamily="34" charset="0"/>
                <a:cs typeface="Arial" panose="020B0604020202020204" pitchFamily="34" charset="0"/>
              </a:rPr>
              <a:t>Gerencia Finanzas</a:t>
            </a:r>
          </a:p>
        </p:txBody>
      </p:sp>
      <p:pic>
        <p:nvPicPr>
          <p:cNvPr id="9" name="Imagen 8">
            <a:extLst>
              <a:ext uri="{FF2B5EF4-FFF2-40B4-BE49-F238E27FC236}">
                <a16:creationId xmlns:a16="http://schemas.microsoft.com/office/drawing/2014/main" id="{575A28C8-6A11-4597-AFE4-FA76F862C129}"/>
              </a:ext>
            </a:extLst>
          </p:cNvPr>
          <p:cNvPicPr>
            <a:picLocks noChangeAspect="1"/>
          </p:cNvPicPr>
          <p:nvPr/>
        </p:nvPicPr>
        <p:blipFill>
          <a:blip r:embed="rId3"/>
          <a:stretch>
            <a:fillRect/>
          </a:stretch>
        </p:blipFill>
        <p:spPr>
          <a:xfrm>
            <a:off x="351644" y="1903227"/>
            <a:ext cx="5805984" cy="3985070"/>
          </a:xfrm>
          <a:prstGeom prst="rect">
            <a:avLst/>
          </a:prstGeom>
          <a:ln>
            <a:solidFill>
              <a:schemeClr val="bg1">
                <a:lumMod val="95000"/>
              </a:schemeClr>
            </a:solidFill>
          </a:ln>
        </p:spPr>
      </p:pic>
      <p:sp>
        <p:nvSpPr>
          <p:cNvPr id="12" name="Título 1">
            <a:extLst>
              <a:ext uri="{FF2B5EF4-FFF2-40B4-BE49-F238E27FC236}">
                <a16:creationId xmlns:a16="http://schemas.microsoft.com/office/drawing/2014/main" id="{93A4213F-621F-FE4A-BCAE-E5BB20E195B2}"/>
              </a:ext>
            </a:extLst>
          </p:cNvPr>
          <p:cNvSpPr txBox="1">
            <a:spLocks/>
          </p:cNvSpPr>
          <p:nvPr/>
        </p:nvSpPr>
        <p:spPr>
          <a:xfrm>
            <a:off x="302436" y="307571"/>
            <a:ext cx="11598406" cy="5716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rPr>
              <a:t>Instituto Costarricense de Electricidad</a:t>
            </a:r>
            <a:endParaRPr kumimoji="0" lang="es-CR"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endParaRPr>
          </a:p>
          <a:p>
            <a:pPr lvl="0" algn="l">
              <a:defRPr/>
            </a:pPr>
            <a:r>
              <a:rPr lang="es-ES" sz="2400" b="1" dirty="0">
                <a:ln w="0"/>
                <a:solidFill>
                  <a:srgbClr val="4472C4"/>
                </a:solidFill>
                <a:latin typeface="Century Gothic" panose="020B0502020202020204" pitchFamily="34" charset="0"/>
              </a:rPr>
              <a:t>Marco de Gestión del Bono Ligado a la Sostenibilidad</a:t>
            </a:r>
            <a:endParaRPr kumimoji="0" lang="es-ES" sz="2400" b="1" i="0" u="none" strike="noStrike" kern="1200" cap="none" spc="0" normalizeH="0" baseline="0" noProof="0" dirty="0">
              <a:ln w="0"/>
              <a:solidFill>
                <a:srgbClr val="4472C4"/>
              </a:solidFill>
              <a:effectLst/>
              <a:uLnTx/>
              <a:uFillTx/>
              <a:latin typeface="Century Gothic" panose="020B0502020202020204" pitchFamily="34" charset="0"/>
              <a:ea typeface="+mj-ea"/>
              <a:cs typeface="+mj-cs"/>
            </a:endParaRPr>
          </a:p>
        </p:txBody>
      </p:sp>
      <p:cxnSp>
        <p:nvCxnSpPr>
          <p:cNvPr id="13" name="Conector recto 12"/>
          <p:cNvCxnSpPr/>
          <p:nvPr/>
        </p:nvCxnSpPr>
        <p:spPr>
          <a:xfrm>
            <a:off x="167824" y="1024042"/>
            <a:ext cx="11691667" cy="233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Marcador de contenido 3">
            <a:extLst>
              <a:ext uri="{FF2B5EF4-FFF2-40B4-BE49-F238E27FC236}">
                <a16:creationId xmlns:a16="http://schemas.microsoft.com/office/drawing/2014/main" id="{3F1C8173-A600-4C3D-864D-9020BC40FB29}"/>
              </a:ext>
            </a:extLst>
          </p:cNvPr>
          <p:cNvSpPr txBox="1">
            <a:spLocks/>
          </p:cNvSpPr>
          <p:nvPr/>
        </p:nvSpPr>
        <p:spPr>
          <a:xfrm>
            <a:off x="6696163" y="1226042"/>
            <a:ext cx="4966855" cy="4662255"/>
          </a:xfrm>
          <a:prstGeom prst="rect">
            <a:avLst/>
          </a:prstGeom>
          <a:solidFill>
            <a:schemeClr val="bg1">
              <a:lumMod val="95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400"/>
              <a:t>La meta equivale alcanzar el 54,5% de los clientes en la zona de concesión ICE en el 2025 (al 2020 era de 33,6%).</a:t>
            </a:r>
          </a:p>
          <a:p>
            <a:pPr algn="just"/>
            <a:r>
              <a:rPr lang="es-ES" sz="2400"/>
              <a:t>El objetivo del largo plazo es el 100% de cobertura.</a:t>
            </a:r>
          </a:p>
          <a:p>
            <a:pPr algn="just"/>
            <a:r>
              <a:rPr lang="es-ES" sz="2400"/>
              <a:t>Desde el 2015 más del 98% de la generación de Costa Rica proviene de energía renovable, la mayoría hidroeléctrica.</a:t>
            </a:r>
          </a:p>
          <a:p>
            <a:pPr algn="just"/>
            <a:r>
              <a:rPr lang="es-ES" sz="2400"/>
              <a:t>El principal desafío para Costa Rica de cara al futuro es mantener el suministro de energía eléctrica a precios competitivos, manteniendo una matriz renovable, eficiente y confiable para enfrentar los nuevos desafíos derivados del aumento de la demanda a medida que se electrifican el transporte y otras industrias.</a:t>
            </a:r>
            <a:endParaRPr lang="es-CR" sz="2400" dirty="0"/>
          </a:p>
        </p:txBody>
      </p:sp>
      <p:sp>
        <p:nvSpPr>
          <p:cNvPr id="15" name="Rectángulo 14"/>
          <p:cNvSpPr/>
          <p:nvPr/>
        </p:nvSpPr>
        <p:spPr>
          <a:xfrm>
            <a:off x="351644" y="1239801"/>
            <a:ext cx="5805984" cy="663426"/>
          </a:xfrm>
          <a:prstGeom prst="rect">
            <a:avLst/>
          </a:prstGeom>
          <a:solidFill>
            <a:srgbClr val="33CCCC"/>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a:t>Objetivo de desempeño sostenible: 502 mil medidores inteligentes a diciembre 2025.</a:t>
            </a:r>
            <a:endParaRPr lang="es-CR" sz="1600" b="1" dirty="0"/>
          </a:p>
        </p:txBody>
      </p:sp>
    </p:spTree>
    <p:extLst>
      <p:ext uri="{BB962C8B-B14F-4D97-AF65-F5344CB8AC3E}">
        <p14:creationId xmlns:p14="http://schemas.microsoft.com/office/powerpoint/2010/main" val="35342475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upo 5"/>
          <p:cNvGrpSpPr/>
          <p:nvPr/>
        </p:nvGrpSpPr>
        <p:grpSpPr>
          <a:xfrm>
            <a:off x="5639" y="0"/>
            <a:ext cx="12180722" cy="6858000"/>
            <a:chOff x="5639" y="0"/>
            <a:chExt cx="12180722" cy="6858000"/>
          </a:xfrm>
        </p:grpSpPr>
        <p:pic>
          <p:nvPicPr>
            <p:cNvPr id="8" name="Imagen 7">
              <a:extLst>
                <a:ext uri="{FF2B5EF4-FFF2-40B4-BE49-F238E27FC236}">
                  <a16:creationId xmlns:a16="http://schemas.microsoft.com/office/drawing/2014/main" id="{A196788E-ADE6-FF4A-8FA0-6B0C07AB0CFD}"/>
                </a:ext>
              </a:extLst>
            </p:cNvPr>
            <p:cNvPicPr>
              <a:picLocks noChangeAspect="1"/>
            </p:cNvPicPr>
            <p:nvPr/>
          </p:nvPicPr>
          <p:blipFill>
            <a:blip r:embed="rId2"/>
            <a:stretch>
              <a:fillRect/>
            </a:stretch>
          </p:blipFill>
          <p:spPr>
            <a:xfrm>
              <a:off x="5639" y="0"/>
              <a:ext cx="12180722" cy="6858000"/>
            </a:xfrm>
            <a:prstGeom prst="rect">
              <a:avLst/>
            </a:prstGeom>
          </p:spPr>
        </p:pic>
        <p:sp>
          <p:nvSpPr>
            <p:cNvPr id="9" name="CuadroTexto 8">
              <a:extLst>
                <a:ext uri="{FF2B5EF4-FFF2-40B4-BE49-F238E27FC236}">
                  <a16:creationId xmlns:a16="http://schemas.microsoft.com/office/drawing/2014/main" id="{A724BCE6-9EE2-E140-B992-130F2B2BFE1C}"/>
                </a:ext>
              </a:extLst>
            </p:cNvPr>
            <p:cNvSpPr txBox="1"/>
            <p:nvPr/>
          </p:nvSpPr>
          <p:spPr>
            <a:xfrm>
              <a:off x="6778512" y="6403329"/>
              <a:ext cx="4361066" cy="276999"/>
            </a:xfrm>
            <a:prstGeom prst="rect">
              <a:avLst/>
            </a:prstGeom>
            <a:noFill/>
          </p:spPr>
          <p:txBody>
            <a:bodyPr wrap="square" rtlCol="0">
              <a:spAutoFit/>
            </a:bodyPr>
            <a:lstStyle/>
            <a:p>
              <a:pPr algn="r"/>
              <a:r>
                <a:rPr lang="es-CR" sz="1200" b="1" dirty="0">
                  <a:solidFill>
                    <a:srgbClr val="014B93"/>
                  </a:solidFill>
                  <a:latin typeface="Arial" panose="020B0604020202020204" pitchFamily="34" charset="0"/>
                  <a:cs typeface="Arial" panose="020B0604020202020204" pitchFamily="34" charset="0"/>
                </a:rPr>
                <a:t>Gerencia Finanzas</a:t>
              </a:r>
            </a:p>
          </p:txBody>
        </p:sp>
      </p:grpSp>
      <p:sp>
        <p:nvSpPr>
          <p:cNvPr id="7" name="CuadroTexto 6">
            <a:extLst>
              <a:ext uri="{FF2B5EF4-FFF2-40B4-BE49-F238E27FC236}">
                <a16:creationId xmlns:a16="http://schemas.microsoft.com/office/drawing/2014/main" id="{A724BCE6-9EE2-E140-B992-130F2B2BFE1C}"/>
              </a:ext>
            </a:extLst>
          </p:cNvPr>
          <p:cNvSpPr txBox="1"/>
          <p:nvPr/>
        </p:nvSpPr>
        <p:spPr>
          <a:xfrm>
            <a:off x="6778512" y="6403329"/>
            <a:ext cx="4361066" cy="276999"/>
          </a:xfrm>
          <a:prstGeom prst="rect">
            <a:avLst/>
          </a:prstGeom>
          <a:noFill/>
        </p:spPr>
        <p:txBody>
          <a:bodyPr wrap="square" rtlCol="0">
            <a:spAutoFit/>
          </a:bodyPr>
          <a:lstStyle/>
          <a:p>
            <a:pPr algn="r"/>
            <a:r>
              <a:rPr lang="es-CR" sz="1200" b="1" dirty="0">
                <a:solidFill>
                  <a:srgbClr val="014B93"/>
                </a:solidFill>
                <a:latin typeface="Arial" panose="020B0604020202020204" pitchFamily="34" charset="0"/>
                <a:cs typeface="Arial" panose="020B0604020202020204" pitchFamily="34" charset="0"/>
              </a:rPr>
              <a:t>Gerencia Finanzas</a:t>
            </a:r>
          </a:p>
        </p:txBody>
      </p:sp>
      <p:sp>
        <p:nvSpPr>
          <p:cNvPr id="10" name="Título 1">
            <a:extLst>
              <a:ext uri="{FF2B5EF4-FFF2-40B4-BE49-F238E27FC236}">
                <a16:creationId xmlns:a16="http://schemas.microsoft.com/office/drawing/2014/main" id="{93A4213F-621F-FE4A-BCAE-E5BB20E195B2}"/>
              </a:ext>
            </a:extLst>
          </p:cNvPr>
          <p:cNvSpPr txBox="1">
            <a:spLocks/>
          </p:cNvSpPr>
          <p:nvPr/>
        </p:nvSpPr>
        <p:spPr>
          <a:xfrm>
            <a:off x="302436" y="307571"/>
            <a:ext cx="11598406" cy="5716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rPr>
              <a:t>Instituto Costarricense de Electricidad</a:t>
            </a:r>
            <a:endParaRPr kumimoji="0" lang="es-CR"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endParaRPr>
          </a:p>
          <a:p>
            <a:pPr lvl="0" algn="l">
              <a:defRPr/>
            </a:pPr>
            <a:r>
              <a:rPr lang="es-ES" sz="2400" b="1" dirty="0">
                <a:ln w="0"/>
                <a:solidFill>
                  <a:srgbClr val="4472C4"/>
                </a:solidFill>
                <a:latin typeface="Century Gothic" panose="020B0502020202020204" pitchFamily="34" charset="0"/>
              </a:rPr>
              <a:t>Marco de Gestión del Bono Ligado a la Sostenibilidad</a:t>
            </a:r>
            <a:endParaRPr kumimoji="0" lang="es-ES" sz="2400" b="1" i="0" u="none" strike="noStrike" kern="1200" cap="none" spc="0" normalizeH="0" baseline="0" noProof="0" dirty="0">
              <a:ln w="0"/>
              <a:solidFill>
                <a:srgbClr val="4472C4"/>
              </a:solidFill>
              <a:effectLst/>
              <a:uLnTx/>
              <a:uFillTx/>
              <a:latin typeface="Century Gothic" panose="020B0502020202020204" pitchFamily="34" charset="0"/>
              <a:ea typeface="+mj-ea"/>
              <a:cs typeface="+mj-cs"/>
            </a:endParaRPr>
          </a:p>
        </p:txBody>
      </p:sp>
      <p:cxnSp>
        <p:nvCxnSpPr>
          <p:cNvPr id="11" name="Conector recto 10"/>
          <p:cNvCxnSpPr/>
          <p:nvPr/>
        </p:nvCxnSpPr>
        <p:spPr>
          <a:xfrm>
            <a:off x="167824" y="1024042"/>
            <a:ext cx="11691667" cy="233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Marcador de contenido 3">
            <a:extLst>
              <a:ext uri="{FF2B5EF4-FFF2-40B4-BE49-F238E27FC236}">
                <a16:creationId xmlns:a16="http://schemas.microsoft.com/office/drawing/2014/main" id="{3F1C8173-A600-4C3D-864D-9020BC40FB29}"/>
              </a:ext>
            </a:extLst>
          </p:cNvPr>
          <p:cNvSpPr txBox="1">
            <a:spLocks/>
          </p:cNvSpPr>
          <p:nvPr/>
        </p:nvSpPr>
        <p:spPr>
          <a:xfrm>
            <a:off x="777156" y="1209011"/>
            <a:ext cx="4716184" cy="4662255"/>
          </a:xfrm>
          <a:prstGeom prst="rect">
            <a:avLst/>
          </a:prstGeom>
          <a:solidFill>
            <a:schemeClr val="bg1">
              <a:lumMod val="95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400" dirty="0"/>
              <a:t>La instalación de medidores inteligentes contribuye a:</a:t>
            </a:r>
          </a:p>
          <a:p>
            <a:pPr lvl="1" algn="just"/>
            <a:r>
              <a:rPr lang="es-ES" dirty="0"/>
              <a:t>El aumento de la electrificación del transporte y la industria</a:t>
            </a:r>
          </a:p>
          <a:p>
            <a:pPr lvl="1" algn="just"/>
            <a:r>
              <a:rPr lang="es-ES" dirty="0"/>
              <a:t>La descentralización de los recursos energéticos</a:t>
            </a:r>
          </a:p>
          <a:p>
            <a:pPr lvl="1" algn="just"/>
            <a:r>
              <a:rPr lang="es-ES" dirty="0"/>
              <a:t>La digitalización de la red</a:t>
            </a:r>
          </a:p>
          <a:p>
            <a:pPr lvl="1"/>
            <a:endParaRPr lang="es-ES" sz="2000" dirty="0"/>
          </a:p>
          <a:p>
            <a:pPr algn="just"/>
            <a:r>
              <a:rPr lang="es-ES" sz="2400" dirty="0"/>
              <a:t>El ICE se enfocará en aumentar la cobertura nacional de medidores inteligentes para promover la transición del sistema eléctrico del país a una red inteligente, especialmente en las zonas rurales y costeras que presentan mayores desafíos en la instalación de los sistemas debido a las condiciones climáticas y la dispersión.</a:t>
            </a:r>
          </a:p>
        </p:txBody>
      </p:sp>
      <p:sp>
        <p:nvSpPr>
          <p:cNvPr id="14" name="Marcador de contenido 3">
            <a:extLst>
              <a:ext uri="{FF2B5EF4-FFF2-40B4-BE49-F238E27FC236}">
                <a16:creationId xmlns:a16="http://schemas.microsoft.com/office/drawing/2014/main" id="{3F1C8173-A600-4C3D-864D-9020BC40FB29}"/>
              </a:ext>
            </a:extLst>
          </p:cNvPr>
          <p:cNvSpPr txBox="1">
            <a:spLocks/>
          </p:cNvSpPr>
          <p:nvPr/>
        </p:nvSpPr>
        <p:spPr>
          <a:xfrm>
            <a:off x="6488698" y="1209011"/>
            <a:ext cx="4716184" cy="4662255"/>
          </a:xfrm>
          <a:prstGeom prst="rect">
            <a:avLst/>
          </a:prstGeom>
          <a:solidFill>
            <a:schemeClr val="bg1">
              <a:lumMod val="95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400" dirty="0"/>
              <a:t>La meta de cobertura de medición inteligente está en línea con las estrategias y planes nacionales: Plan Nacional de Energía, Plan Nacional de </a:t>
            </a:r>
            <a:r>
              <a:rPr lang="es-ES" sz="2400" dirty="0" err="1"/>
              <a:t>Descarbonización</a:t>
            </a:r>
            <a:r>
              <a:rPr lang="es-ES" sz="2400" dirty="0"/>
              <a:t> y Estrategia Nacional de Redes Inteligentes.</a:t>
            </a:r>
          </a:p>
          <a:p>
            <a:pPr algn="just"/>
            <a:endParaRPr lang="es-ES" sz="2400" dirty="0"/>
          </a:p>
          <a:p>
            <a:pPr algn="just"/>
            <a:r>
              <a:rPr lang="es-ES" sz="2400" dirty="0"/>
              <a:t>Los medidores inteligentes miden el consumo de energía y optimizan la gestión de datos sobre el uso de la energía beneficiando tanto a los clientes como al ICE:</a:t>
            </a:r>
          </a:p>
          <a:p>
            <a:pPr lvl="1" algn="just"/>
            <a:r>
              <a:rPr lang="es-ES" dirty="0"/>
              <a:t>Clientes: mejor uso de energía y facturas de electricidad más bajas</a:t>
            </a:r>
          </a:p>
          <a:p>
            <a:pPr lvl="1" algn="just"/>
            <a:r>
              <a:rPr lang="es-ES" dirty="0"/>
              <a:t>ICE: lectura remota y automatizada de datos (mejora la precisión de la facturación en un 1%).</a:t>
            </a:r>
          </a:p>
        </p:txBody>
      </p:sp>
    </p:spTree>
    <p:extLst>
      <p:ext uri="{BB962C8B-B14F-4D97-AF65-F5344CB8AC3E}">
        <p14:creationId xmlns:p14="http://schemas.microsoft.com/office/powerpoint/2010/main" val="1758342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196788E-ADE6-FF4A-8FA0-6B0C07AB0CFD}"/>
              </a:ext>
            </a:extLst>
          </p:cNvPr>
          <p:cNvPicPr>
            <a:picLocks noChangeAspect="1"/>
          </p:cNvPicPr>
          <p:nvPr/>
        </p:nvPicPr>
        <p:blipFill>
          <a:blip r:embed="rId2"/>
          <a:stretch>
            <a:fillRect/>
          </a:stretch>
        </p:blipFill>
        <p:spPr>
          <a:xfrm>
            <a:off x="5639" y="0"/>
            <a:ext cx="12180722" cy="6858000"/>
          </a:xfrm>
          <a:prstGeom prst="rect">
            <a:avLst/>
          </a:prstGeom>
        </p:spPr>
      </p:pic>
      <p:sp>
        <p:nvSpPr>
          <p:cNvPr id="7" name="CuadroTexto 6">
            <a:extLst>
              <a:ext uri="{FF2B5EF4-FFF2-40B4-BE49-F238E27FC236}">
                <a16:creationId xmlns:a16="http://schemas.microsoft.com/office/drawing/2014/main" id="{33A2FE0A-DF13-E845-870E-76D527DE863B}"/>
              </a:ext>
            </a:extLst>
          </p:cNvPr>
          <p:cNvSpPr txBox="1"/>
          <p:nvPr/>
        </p:nvSpPr>
        <p:spPr>
          <a:xfrm>
            <a:off x="6778512" y="6403329"/>
            <a:ext cx="4361066" cy="276999"/>
          </a:xfrm>
          <a:prstGeom prst="rect">
            <a:avLst/>
          </a:prstGeom>
          <a:noFill/>
        </p:spPr>
        <p:txBody>
          <a:bodyPr wrap="square" rtlCol="0">
            <a:spAutoFit/>
          </a:bodyPr>
          <a:lstStyle/>
          <a:p>
            <a:pPr algn="r"/>
            <a:r>
              <a:rPr lang="es-CR" sz="1200" b="1">
                <a:solidFill>
                  <a:srgbClr val="014B93"/>
                </a:solidFill>
                <a:latin typeface="Arial" panose="020B0604020202020204" pitchFamily="34" charset="0"/>
                <a:cs typeface="Arial" panose="020B0604020202020204" pitchFamily="34" charset="0"/>
              </a:rPr>
              <a:t>Gerencia Finanzas</a:t>
            </a:r>
            <a:endParaRPr lang="es-CR" sz="1200" b="1" dirty="0">
              <a:solidFill>
                <a:srgbClr val="014B93"/>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93A4213F-621F-FE4A-BCAE-E5BB20E195B2}"/>
              </a:ext>
            </a:extLst>
          </p:cNvPr>
          <p:cNvSpPr txBox="1">
            <a:spLocks/>
          </p:cNvSpPr>
          <p:nvPr/>
        </p:nvSpPr>
        <p:spPr>
          <a:xfrm>
            <a:off x="94067" y="511028"/>
            <a:ext cx="11598406" cy="5716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rPr>
              <a:t>Instituto Costarricense de Electricidad</a:t>
            </a:r>
            <a:endParaRPr kumimoji="0" lang="es-CR"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w="0"/>
                <a:solidFill>
                  <a:srgbClr val="4472C4"/>
                </a:solidFill>
                <a:effectLst/>
                <a:uLnTx/>
                <a:uFillTx/>
                <a:latin typeface="Century Gothic" panose="020B0502020202020204" pitchFamily="34" charset="0"/>
                <a:ea typeface="+mj-ea"/>
                <a:cs typeface="+mj-cs"/>
              </a:rPr>
              <a:t>Compañía más grande en </a:t>
            </a:r>
            <a:r>
              <a:rPr kumimoji="0" lang="es-ES" sz="2400" b="1" i="0" u="none" strike="noStrike" kern="1200" cap="none" spc="0" normalizeH="0" baseline="0" noProof="0" dirty="0" smtClean="0">
                <a:ln w="0"/>
                <a:solidFill>
                  <a:srgbClr val="4472C4"/>
                </a:solidFill>
                <a:effectLst/>
                <a:uLnTx/>
                <a:uFillTx/>
                <a:latin typeface="Century Gothic" panose="020B0502020202020204" pitchFamily="34" charset="0"/>
                <a:ea typeface="+mj-ea"/>
                <a:cs typeface="+mj-cs"/>
              </a:rPr>
              <a:t>Electricidad </a:t>
            </a:r>
            <a:r>
              <a:rPr kumimoji="0" lang="es-ES" sz="2400" b="1" i="0" u="none" strike="noStrike" kern="1200" cap="none" spc="0" normalizeH="0" baseline="0" noProof="0" dirty="0">
                <a:ln w="0"/>
                <a:solidFill>
                  <a:srgbClr val="4472C4"/>
                </a:solidFill>
                <a:effectLst/>
                <a:uLnTx/>
                <a:uFillTx/>
                <a:latin typeface="Century Gothic" panose="020B0502020202020204" pitchFamily="34" charset="0"/>
                <a:ea typeface="+mj-ea"/>
                <a:cs typeface="+mj-cs"/>
              </a:rPr>
              <a:t>y </a:t>
            </a:r>
            <a:r>
              <a:rPr kumimoji="0" lang="es-ES" sz="2400" b="1" i="0" u="none" strike="noStrike" kern="1200" cap="none" spc="0" normalizeH="0" baseline="0" noProof="0" dirty="0" smtClean="0">
                <a:ln w="0"/>
                <a:solidFill>
                  <a:srgbClr val="4472C4"/>
                </a:solidFill>
                <a:effectLst/>
                <a:uLnTx/>
                <a:uFillTx/>
                <a:latin typeface="Century Gothic" panose="020B0502020202020204" pitchFamily="34" charset="0"/>
                <a:ea typeface="+mj-ea"/>
                <a:cs typeface="+mj-cs"/>
              </a:rPr>
              <a:t>Telecomunicaciones </a:t>
            </a:r>
            <a:r>
              <a:rPr kumimoji="0" lang="es-ES" sz="2400" b="1" i="0" u="none" strike="noStrike" kern="1200" cap="none" spc="0" normalizeH="0" baseline="0" noProof="0" dirty="0">
                <a:ln w="0"/>
                <a:solidFill>
                  <a:srgbClr val="4472C4"/>
                </a:solidFill>
                <a:effectLst/>
                <a:uLnTx/>
                <a:uFillTx/>
                <a:latin typeface="Century Gothic" panose="020B0502020202020204" pitchFamily="34" charset="0"/>
                <a:ea typeface="+mj-ea"/>
                <a:cs typeface="+mj-cs"/>
              </a:rPr>
              <a:t>del país</a:t>
            </a:r>
          </a:p>
        </p:txBody>
      </p:sp>
      <p:cxnSp>
        <p:nvCxnSpPr>
          <p:cNvPr id="9" name="Conector recto 8"/>
          <p:cNvCxnSpPr/>
          <p:nvPr/>
        </p:nvCxnSpPr>
        <p:spPr>
          <a:xfrm>
            <a:off x="167824" y="1024042"/>
            <a:ext cx="11691667" cy="233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Marcador de contenido 5">
            <a:extLst>
              <a:ext uri="{FF2B5EF4-FFF2-40B4-BE49-F238E27FC236}">
                <a16:creationId xmlns:a16="http://schemas.microsoft.com/office/drawing/2014/main" id="{6B56DFC4-830B-48A5-AEF2-CE5992327AD5}"/>
              </a:ext>
            </a:extLst>
          </p:cNvPr>
          <p:cNvSpPr txBox="1">
            <a:spLocks/>
          </p:cNvSpPr>
          <p:nvPr/>
        </p:nvSpPr>
        <p:spPr>
          <a:xfrm>
            <a:off x="217327" y="1596622"/>
            <a:ext cx="5675943" cy="1128931"/>
          </a:xfrm>
          <a:prstGeom prst="roundRect">
            <a:avLst/>
          </a:prstGeom>
          <a:solidFill>
            <a:schemeClr val="accent5">
              <a:lumMod val="20000"/>
              <a:lumOff val="80000"/>
            </a:schemeClr>
          </a:solidFill>
          <a:ln>
            <a:solidFill>
              <a:schemeClr val="accent1"/>
            </a:solidFill>
          </a:ln>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400"/>
              <a:t>Marco jurídico garantiza el equilibrio financiero de la compañía y da flexibilidad en la gestión.</a:t>
            </a:r>
          </a:p>
          <a:p>
            <a:pPr lvl="1"/>
            <a:r>
              <a:rPr lang="es-ES" sz="1300"/>
              <a:t>Ley 7593, Art. 31 – Equilibrio Financiero</a:t>
            </a:r>
          </a:p>
          <a:p>
            <a:pPr lvl="1"/>
            <a:r>
              <a:rPr lang="es-ES" sz="1300"/>
              <a:t>Ley 8660, Art. 15 – Flexibilidad sobre Instrumentos Financieros</a:t>
            </a:r>
          </a:p>
          <a:p>
            <a:pPr lvl="1"/>
            <a:r>
              <a:rPr lang="es-ES" sz="1300"/>
              <a:t>Ley 8660, Art. 13 – Autonomía en decisiones de inversión y financiamiento</a:t>
            </a:r>
            <a:endParaRPr lang="es-ES" sz="1300" baseline="30000"/>
          </a:p>
          <a:p>
            <a:pPr lvl="1"/>
            <a:endParaRPr lang="es-ES" sz="1300" b="1"/>
          </a:p>
          <a:p>
            <a:pPr marL="0" indent="0">
              <a:buFont typeface="Arial" panose="020B0604020202020204" pitchFamily="34" charset="0"/>
              <a:buNone/>
            </a:pPr>
            <a:endParaRPr lang="es-ES" sz="1400" b="1" dirty="0"/>
          </a:p>
        </p:txBody>
      </p:sp>
      <p:sp>
        <p:nvSpPr>
          <p:cNvPr id="13" name="CuadroTexto 12"/>
          <p:cNvSpPr txBox="1"/>
          <p:nvPr/>
        </p:nvSpPr>
        <p:spPr>
          <a:xfrm>
            <a:off x="140528" y="6232583"/>
            <a:ext cx="6628761" cy="461665"/>
          </a:xfrm>
          <a:prstGeom prst="rect">
            <a:avLst/>
          </a:prstGeom>
          <a:solidFill>
            <a:schemeClr val="bg1"/>
          </a:solid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30000" noProof="0" dirty="0">
                <a:ln>
                  <a:noFill/>
                </a:ln>
                <a:solidFill>
                  <a:prstClr val="black"/>
                </a:solidFill>
                <a:effectLst/>
                <a:uLnTx/>
                <a:uFillTx/>
                <a:latin typeface="Calibri" panose="020F0502020204030204"/>
                <a:ea typeface="+mn-ea"/>
                <a:cs typeface="+mn-cs"/>
              </a:rPr>
              <a:t>(1) Con datos de informe estadístico SUTEL, 2020.</a:t>
            </a:r>
          </a:p>
        </p:txBody>
      </p:sp>
      <p:sp>
        <p:nvSpPr>
          <p:cNvPr id="14" name="Marcador de contenido 5">
            <a:extLst>
              <a:ext uri="{FF2B5EF4-FFF2-40B4-BE49-F238E27FC236}">
                <a16:creationId xmlns:a16="http://schemas.microsoft.com/office/drawing/2014/main" id="{6B56DFC4-830B-48A5-AEF2-CE5992327AD5}"/>
              </a:ext>
            </a:extLst>
          </p:cNvPr>
          <p:cNvSpPr txBox="1">
            <a:spLocks/>
          </p:cNvSpPr>
          <p:nvPr/>
        </p:nvSpPr>
        <p:spPr>
          <a:xfrm>
            <a:off x="6124137" y="2870116"/>
            <a:ext cx="5878672" cy="926475"/>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ES" sz="1400" dirty="0">
                <a:solidFill>
                  <a:prstClr val="black"/>
                </a:solidFill>
                <a:latin typeface="Calibri" panose="020F0502020204030204"/>
              </a:rPr>
              <a:t>Reconocido en el país e internacionalmente por sus esfuerzos constantes en materia sostenibilidad ambiental.</a:t>
            </a:r>
          </a:p>
          <a:p>
            <a:pPr marL="0" marR="0" lvl="0" indent="0" algn="l" defTabSz="914400" rtl="0" eaLnBrk="1" fontAlgn="auto" latinLnBrk="0" hangingPunct="1">
              <a:lnSpc>
                <a:spcPct val="120000"/>
              </a:lnSpc>
              <a:spcBef>
                <a:spcPts val="1000"/>
              </a:spcBef>
              <a:spcAft>
                <a:spcPts val="0"/>
              </a:spcAft>
              <a:buClrTx/>
              <a:buSzTx/>
              <a:buNone/>
              <a:tabLst/>
              <a:defRPr/>
            </a:pPr>
            <a:endParaRPr lang="es-ES" sz="5600" dirty="0">
              <a:solidFill>
                <a:prstClr val="black"/>
              </a:solidFill>
              <a:latin typeface="Calibri" panose="020F0502020204030204"/>
            </a:endParaRPr>
          </a:p>
        </p:txBody>
      </p:sp>
      <p:sp>
        <p:nvSpPr>
          <p:cNvPr id="15" name="Marcador de contenido 5">
            <a:extLst>
              <a:ext uri="{FF2B5EF4-FFF2-40B4-BE49-F238E27FC236}">
                <a16:creationId xmlns:a16="http://schemas.microsoft.com/office/drawing/2014/main" id="{6B56DFC4-830B-48A5-AEF2-CE5992327AD5}"/>
              </a:ext>
            </a:extLst>
          </p:cNvPr>
          <p:cNvSpPr txBox="1">
            <a:spLocks/>
          </p:cNvSpPr>
          <p:nvPr/>
        </p:nvSpPr>
        <p:spPr>
          <a:xfrm>
            <a:off x="217327" y="2812866"/>
            <a:ext cx="5675943" cy="979691"/>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Líder en la industria de energía y telecomunicaciones del país.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s-ES" sz="1300" b="0" i="0" u="none" strike="noStrike" kern="1200" cap="none" spc="0" normalizeH="0" baseline="0" noProof="0" dirty="0">
                <a:ln>
                  <a:noFill/>
                </a:ln>
                <a:solidFill>
                  <a:prstClr val="black"/>
                </a:solidFill>
                <a:effectLst/>
                <a:uLnTx/>
                <a:uFillTx/>
                <a:latin typeface="Calibri" panose="020F0502020204030204"/>
                <a:ea typeface="+mn-ea"/>
                <a:cs typeface="+mn-cs"/>
              </a:rPr>
              <a:t>No. 1 en generación, transmisión y distribución eléctrica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s-ES" sz="1300" b="0" i="0" u="none" strike="noStrike" kern="1200" cap="none" spc="0" normalizeH="0" baseline="0" noProof="0" dirty="0">
                <a:ln>
                  <a:noFill/>
                </a:ln>
                <a:solidFill>
                  <a:prstClr val="black"/>
                </a:solidFill>
                <a:effectLst/>
                <a:uLnTx/>
                <a:uFillTx/>
                <a:latin typeface="Calibri" panose="020F0502020204030204"/>
                <a:ea typeface="+mn-ea"/>
                <a:cs typeface="+mn-cs"/>
              </a:rPr>
              <a:t>No. 1 en servicios móviles e internet</a:t>
            </a:r>
            <a:r>
              <a:rPr kumimoji="0" lang="es-ES" sz="13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s-ES" sz="13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Marcador de contenido 5">
            <a:extLst>
              <a:ext uri="{FF2B5EF4-FFF2-40B4-BE49-F238E27FC236}">
                <a16:creationId xmlns:a16="http://schemas.microsoft.com/office/drawing/2014/main" id="{6B56DFC4-830B-48A5-AEF2-CE5992327AD5}"/>
              </a:ext>
            </a:extLst>
          </p:cNvPr>
          <p:cNvSpPr txBox="1">
            <a:spLocks/>
          </p:cNvSpPr>
          <p:nvPr/>
        </p:nvSpPr>
        <p:spPr>
          <a:xfrm>
            <a:off x="6096001" y="1593669"/>
            <a:ext cx="5878671" cy="1127177"/>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Cuenta con 28 plantas de generación, primariamente renovable para una capacidad instalada de 2,596MW</a:t>
            </a:r>
            <a:r>
              <a:rPr kumimoji="0" lang="es-ES" sz="1400" b="0" i="0" u="none" strike="noStrike" kern="1200" cap="all" spc="0" normalizeH="0" baseline="30000" noProof="0" dirty="0">
                <a:ln>
                  <a:noFill/>
                </a:ln>
                <a:solidFill>
                  <a:prstClr val="black"/>
                </a:solidFill>
                <a:effectLst/>
                <a:uLnTx/>
                <a:uFillTx/>
                <a:latin typeface="Calibri" panose="020F0502020204030204"/>
                <a:ea typeface="+mn-ea"/>
                <a:cs typeface="+mn-cs"/>
              </a:rPr>
              <a:t>(2)</a:t>
            </a: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 equivalente a un 72.1% de la capacidad instalada del país.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s-ES" sz="1300" b="0" i="0" u="none" strike="noStrike" kern="1200" cap="none" spc="0" normalizeH="0" baseline="0" noProof="0" dirty="0">
                <a:ln>
                  <a:noFill/>
                </a:ln>
                <a:solidFill>
                  <a:prstClr val="black"/>
                </a:solidFill>
                <a:effectLst/>
                <a:uLnTx/>
                <a:uFillTx/>
                <a:latin typeface="Calibri" panose="020F0502020204030204"/>
                <a:ea typeface="+mn-ea"/>
                <a:cs typeface="+mn-cs"/>
              </a:rPr>
              <a:t>15 hidroeléctricas, 7 geotérmicas, 5 térmicas y 1 eólica </a:t>
            </a:r>
            <a:endParaRPr kumimoji="0" lang="es-ES" sz="13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Rectángulo redondeado 16"/>
          <p:cNvSpPr/>
          <p:nvPr/>
        </p:nvSpPr>
        <p:spPr>
          <a:xfrm>
            <a:off x="217328" y="4415330"/>
            <a:ext cx="3724676" cy="1774209"/>
          </a:xfrm>
          <a:prstGeom prst="roundRect">
            <a:avLst/>
          </a:prstGeom>
          <a:solidFill>
            <a:schemeClr val="accent4">
              <a:lumMod val="20000"/>
              <a:lumOff val="80000"/>
            </a:schemeClr>
          </a:solidFill>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1" i="0" u="sng" strike="noStrike" kern="1200" cap="none" spc="0" normalizeH="0" baseline="0" noProof="0" dirty="0">
                <a:ln>
                  <a:noFill/>
                </a:ln>
                <a:solidFill>
                  <a:prstClr val="black"/>
                </a:solidFill>
                <a:effectLst/>
                <a:uLnTx/>
                <a:uFillTx/>
                <a:latin typeface="Calibri" panose="020F0502020204030204"/>
                <a:ea typeface="+mn-ea"/>
                <a:cs typeface="+mn-cs"/>
              </a:rPr>
              <a:t>Generación – 32% ingresos de electricidad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Generación principalmente hidroeléctrica, con un total de 70% de capacidad instalada de dicha fuente.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S" sz="1300" b="1" i="0" u="sng" strike="noStrike" kern="1200" cap="none" spc="0" normalizeH="0" baseline="0" noProof="0" dirty="0">
                <a:ln>
                  <a:noFill/>
                </a:ln>
                <a:solidFill>
                  <a:prstClr val="black"/>
                </a:solidFill>
                <a:effectLst/>
                <a:uLnTx/>
                <a:uFillTx/>
                <a:latin typeface="Calibri" panose="020F0502020204030204"/>
                <a:ea typeface="+mn-ea"/>
                <a:cs typeface="+mn-cs"/>
              </a:rPr>
              <a:t>99,9% generación a partir de fuentes renovables</a:t>
            </a:r>
            <a:r>
              <a:rPr kumimoji="0" lang="es-ES" sz="1300" b="1" i="0" u="sng" strike="noStrike" kern="1200" cap="none" spc="0" normalizeH="0" baseline="30000" noProof="0" dirty="0">
                <a:ln>
                  <a:noFill/>
                </a:ln>
                <a:solidFill>
                  <a:prstClr val="black"/>
                </a:solidFill>
                <a:effectLst/>
                <a:uLnTx/>
                <a:uFillTx/>
                <a:latin typeface="Calibri" panose="020F0502020204030204"/>
                <a:ea typeface="+mn-ea"/>
                <a:cs typeface="+mn-cs"/>
              </a:rPr>
              <a:t>(3)</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S" sz="1300" b="1" i="0" u="sng" strike="noStrike" kern="1200" cap="none" spc="0" normalizeH="0" baseline="0" noProof="0" dirty="0">
                <a:ln>
                  <a:noFill/>
                </a:ln>
                <a:solidFill>
                  <a:prstClr val="black"/>
                </a:solidFill>
                <a:effectLst/>
                <a:uLnTx/>
                <a:uFillTx/>
                <a:latin typeface="Calibri" panose="020F0502020204030204"/>
                <a:ea typeface="+mn-ea"/>
                <a:cs typeface="+mn-cs"/>
              </a:rPr>
              <a:t>Meta país de des-carbonización de la economía al 2050</a:t>
            </a:r>
          </a:p>
        </p:txBody>
      </p:sp>
      <p:sp>
        <p:nvSpPr>
          <p:cNvPr id="18" name="Rectángulo redondeado 17"/>
          <p:cNvSpPr/>
          <p:nvPr/>
        </p:nvSpPr>
        <p:spPr>
          <a:xfrm>
            <a:off x="4233662" y="4418866"/>
            <a:ext cx="3724676" cy="1774209"/>
          </a:xfrm>
          <a:prstGeom prst="roundRect">
            <a:avLst/>
          </a:prstGeom>
          <a:solidFill>
            <a:schemeClr val="accent4">
              <a:lumMod val="20000"/>
              <a:lumOff val="80000"/>
            </a:schemeClr>
          </a:solidFill>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1" i="0" u="sng" strike="noStrike" kern="1200" cap="none" spc="0" normalizeH="0" baseline="0" noProof="0" dirty="0">
                <a:ln>
                  <a:noFill/>
                </a:ln>
                <a:solidFill>
                  <a:prstClr val="black"/>
                </a:solidFill>
                <a:effectLst/>
                <a:uLnTx/>
                <a:uFillTx/>
                <a:latin typeface="Calibri" panose="020F0502020204030204"/>
                <a:ea typeface="+mn-ea"/>
                <a:cs typeface="+mn-cs"/>
              </a:rPr>
              <a:t>Transmisión – 8% ingresos de electricidad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ICE es dueño del 82.0% del sistema de transmisión del país, con un total de 2,395km de líneas a lo largo y ancho del territorio costarricense.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s-C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ángulo redondeado 18"/>
          <p:cNvSpPr/>
          <p:nvPr/>
        </p:nvSpPr>
        <p:spPr>
          <a:xfrm>
            <a:off x="8249996" y="4415329"/>
            <a:ext cx="3724676" cy="1774209"/>
          </a:xfrm>
          <a:prstGeom prst="roundRect">
            <a:avLst/>
          </a:prstGeom>
          <a:solidFill>
            <a:schemeClr val="accent4">
              <a:lumMod val="20000"/>
              <a:lumOff val="80000"/>
            </a:schemeClr>
          </a:solidFill>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1" i="0" u="sng" strike="noStrike" kern="1200" cap="none" spc="0" normalizeH="0" baseline="0" noProof="0" dirty="0">
                <a:ln>
                  <a:noFill/>
                </a:ln>
                <a:solidFill>
                  <a:prstClr val="black"/>
                </a:solidFill>
                <a:effectLst/>
                <a:uLnTx/>
                <a:uFillTx/>
                <a:latin typeface="Calibri" panose="020F0502020204030204"/>
                <a:ea typeface="+mn-ea"/>
                <a:cs typeface="+mn-cs"/>
              </a:rPr>
              <a:t>Distribución – 58% ingresos electricidad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Dueño del 76% de las líneas de distribución de Costa Rica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30,910 km de líneas y ventas directas a clientes por 4,220GWh</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Atiende 1,420,661 clientes, mostrando una tasa de crecimiento anual compuesta de 2.3%, entre ‘18 y 1Semestre’21</a:t>
            </a:r>
            <a:endParaRPr kumimoji="0" lang="es-C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ángulo 19"/>
          <p:cNvSpPr/>
          <p:nvPr/>
        </p:nvSpPr>
        <p:spPr>
          <a:xfrm>
            <a:off x="217328" y="1149132"/>
            <a:ext cx="11757343" cy="3218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Calibri" panose="020F0502020204030204"/>
                <a:ea typeface="+mn-ea"/>
                <a:cs typeface="+mn-cs"/>
              </a:rPr>
              <a:t>Marco regulatorio y posición competitiva</a:t>
            </a:r>
            <a:endParaRPr kumimoji="0" lang="es-CR"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CuadroTexto 20"/>
          <p:cNvSpPr txBox="1"/>
          <p:nvPr/>
        </p:nvSpPr>
        <p:spPr>
          <a:xfrm>
            <a:off x="3771788" y="6232584"/>
            <a:ext cx="6628761" cy="646331"/>
          </a:xfrm>
          <a:prstGeom prst="rect">
            <a:avLst/>
          </a:prstGeom>
          <a:solidFill>
            <a:schemeClr val="bg1"/>
          </a:solid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30000" noProof="0" dirty="0">
                <a:ln>
                  <a:noFill/>
                </a:ln>
                <a:solidFill>
                  <a:prstClr val="black"/>
                </a:solidFill>
                <a:effectLst/>
                <a:uLnTx/>
                <a:uFillTx/>
                <a:latin typeface="Calibri" panose="020F0502020204030204"/>
                <a:ea typeface="+mn-ea"/>
                <a:cs typeface="+mn-cs"/>
              </a:rPr>
              <a:t>(2) Incluye capacidad instalada de CNFL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30000" noProof="0" dirty="0">
                <a:ln>
                  <a:noFill/>
                </a:ln>
                <a:solidFill>
                  <a:prstClr val="black"/>
                </a:solidFill>
                <a:effectLst/>
                <a:uLnTx/>
                <a:uFillTx/>
                <a:latin typeface="Calibri" panose="020F0502020204030204"/>
                <a:ea typeface="+mn-ea"/>
                <a:cs typeface="+mn-cs"/>
              </a:rPr>
              <a:t>(3) Con cifras al 1 semestre 2021.</a:t>
            </a:r>
            <a:endParaRPr kumimoji="0" lang="es-CR" sz="18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sp>
        <p:nvSpPr>
          <p:cNvPr id="22" name="Rectángulo 21"/>
          <p:cNvSpPr/>
          <p:nvPr/>
        </p:nvSpPr>
        <p:spPr>
          <a:xfrm>
            <a:off x="217328" y="3978653"/>
            <a:ext cx="11757343" cy="32188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rPr>
              <a:t>Operación del segmento eléctrico</a:t>
            </a:r>
            <a:endParaRPr kumimoji="0" lang="es-CR"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p:cNvSpPr txBox="1"/>
          <p:nvPr/>
        </p:nvSpPr>
        <p:spPr>
          <a:xfrm>
            <a:off x="6124137" y="6563443"/>
            <a:ext cx="3722557" cy="261610"/>
          </a:xfrm>
          <a:prstGeom prst="rect">
            <a:avLst/>
          </a:prstGeom>
          <a:noFill/>
        </p:spPr>
        <p:txBody>
          <a:bodyPr wrap="square" rtlCol="0">
            <a:spAutoFit/>
          </a:bodyPr>
          <a:lstStyle/>
          <a:p>
            <a:pPr algn="ctr"/>
            <a:r>
              <a:rPr lang="es-ES" sz="1100" dirty="0">
                <a:solidFill>
                  <a:srgbClr val="FF0000"/>
                </a:solidFill>
              </a:rPr>
              <a:t>No reproducir ni distribuir sin autorización del ICE</a:t>
            </a:r>
            <a:endParaRPr lang="es-CR" sz="1100" dirty="0">
              <a:solidFill>
                <a:srgbClr val="FF0000"/>
              </a:solidFill>
            </a:endParaRPr>
          </a:p>
        </p:txBody>
      </p:sp>
    </p:spTree>
    <p:extLst>
      <p:ext uri="{BB962C8B-B14F-4D97-AF65-F5344CB8AC3E}">
        <p14:creationId xmlns:p14="http://schemas.microsoft.com/office/powerpoint/2010/main" val="163440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196788E-ADE6-FF4A-8FA0-6B0C07AB0CFD}"/>
              </a:ext>
            </a:extLst>
          </p:cNvPr>
          <p:cNvPicPr>
            <a:picLocks noChangeAspect="1"/>
          </p:cNvPicPr>
          <p:nvPr/>
        </p:nvPicPr>
        <p:blipFill>
          <a:blip r:embed="rId2"/>
          <a:stretch>
            <a:fillRect/>
          </a:stretch>
        </p:blipFill>
        <p:spPr>
          <a:xfrm>
            <a:off x="5639" y="0"/>
            <a:ext cx="12180722" cy="6858000"/>
          </a:xfrm>
          <a:prstGeom prst="rect">
            <a:avLst/>
          </a:prstGeom>
        </p:spPr>
      </p:pic>
      <p:sp>
        <p:nvSpPr>
          <p:cNvPr id="7" name="CuadroTexto 6">
            <a:extLst>
              <a:ext uri="{FF2B5EF4-FFF2-40B4-BE49-F238E27FC236}">
                <a16:creationId xmlns:a16="http://schemas.microsoft.com/office/drawing/2014/main" id="{33A2FE0A-DF13-E845-870E-76D527DE863B}"/>
              </a:ext>
            </a:extLst>
          </p:cNvPr>
          <p:cNvSpPr txBox="1"/>
          <p:nvPr/>
        </p:nvSpPr>
        <p:spPr>
          <a:xfrm>
            <a:off x="6778512" y="6403329"/>
            <a:ext cx="4361066" cy="276999"/>
          </a:xfrm>
          <a:prstGeom prst="rect">
            <a:avLst/>
          </a:prstGeom>
          <a:noFill/>
        </p:spPr>
        <p:txBody>
          <a:bodyPr wrap="square" rtlCol="0">
            <a:spAutoFit/>
          </a:bodyPr>
          <a:lstStyle/>
          <a:p>
            <a:pPr algn="r"/>
            <a:r>
              <a:rPr lang="es-CR" sz="1200" b="1">
                <a:solidFill>
                  <a:srgbClr val="014B93"/>
                </a:solidFill>
                <a:latin typeface="Arial" panose="020B0604020202020204" pitchFamily="34" charset="0"/>
                <a:cs typeface="Arial" panose="020B0604020202020204" pitchFamily="34" charset="0"/>
              </a:rPr>
              <a:t>Gerencia Finanzas</a:t>
            </a:r>
            <a:endParaRPr lang="es-CR" sz="1200" b="1" dirty="0">
              <a:solidFill>
                <a:srgbClr val="014B93"/>
              </a:solidFill>
              <a:latin typeface="Arial" panose="020B0604020202020204" pitchFamily="34" charset="0"/>
              <a:cs typeface="Arial" panose="020B0604020202020204" pitchFamily="34" charset="0"/>
            </a:endParaRPr>
          </a:p>
        </p:txBody>
      </p:sp>
      <p:cxnSp>
        <p:nvCxnSpPr>
          <p:cNvPr id="9" name="Conector recto 8"/>
          <p:cNvCxnSpPr/>
          <p:nvPr/>
        </p:nvCxnSpPr>
        <p:spPr>
          <a:xfrm>
            <a:off x="167824" y="1024042"/>
            <a:ext cx="11691667" cy="233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ángulo 23"/>
          <p:cNvSpPr/>
          <p:nvPr/>
        </p:nvSpPr>
        <p:spPr>
          <a:xfrm>
            <a:off x="217328" y="1149132"/>
            <a:ext cx="11757343" cy="321881"/>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Calibri" panose="020F0502020204030204"/>
                <a:ea typeface="+mn-ea"/>
                <a:cs typeface="+mn-cs"/>
              </a:rPr>
              <a:t>Operación del segmento</a:t>
            </a:r>
            <a:r>
              <a:rPr kumimoji="0" lang="es-ES" sz="1400" b="1" i="0" u="none" strike="noStrike" kern="1200" cap="none" spc="0" normalizeH="0" noProof="0" dirty="0">
                <a:ln>
                  <a:noFill/>
                </a:ln>
                <a:solidFill>
                  <a:prstClr val="white"/>
                </a:solidFill>
                <a:effectLst/>
                <a:uLnTx/>
                <a:uFillTx/>
                <a:latin typeface="Calibri" panose="020F0502020204030204"/>
                <a:ea typeface="+mn-ea"/>
                <a:cs typeface="+mn-cs"/>
              </a:rPr>
              <a:t> de Telecomunicaciones</a:t>
            </a:r>
            <a:endParaRPr kumimoji="0" lang="es-CR"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5" name="Gráfico 24"/>
          <p:cNvGraphicFramePr>
            <a:graphicFrameLocks/>
          </p:cNvGraphicFramePr>
          <p:nvPr>
            <p:extLst>
              <p:ext uri="{D42A27DB-BD31-4B8C-83A1-F6EECF244321}">
                <p14:modId xmlns:p14="http://schemas.microsoft.com/office/powerpoint/2010/main" val="2246013642"/>
              </p:ext>
            </p:extLst>
          </p:nvPr>
        </p:nvGraphicFramePr>
        <p:xfrm>
          <a:off x="217329" y="1916290"/>
          <a:ext cx="2800192" cy="2316076"/>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ángulo 25"/>
          <p:cNvSpPr/>
          <p:nvPr/>
        </p:nvSpPr>
        <p:spPr>
          <a:xfrm>
            <a:off x="217329" y="1540243"/>
            <a:ext cx="2800192" cy="3218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chemeClr val="tx1"/>
                </a:solidFill>
                <a:effectLst/>
                <a:uLnTx/>
                <a:uFillTx/>
                <a:latin typeface="Calibri" panose="020F0502020204030204"/>
                <a:ea typeface="+mn-ea"/>
                <a:cs typeface="+mn-cs"/>
              </a:rPr>
              <a:t>Telefonía móvil por</a:t>
            </a:r>
            <a:r>
              <a:rPr kumimoji="0" lang="es-ES" sz="1200" b="1" i="0" u="none" strike="noStrike" kern="1200" cap="none" spc="0" normalizeH="0" noProof="0" dirty="0">
                <a:ln>
                  <a:noFill/>
                </a:ln>
                <a:solidFill>
                  <a:schemeClr val="tx1"/>
                </a:solidFill>
                <a:effectLst/>
                <a:uLnTx/>
                <a:uFillTx/>
                <a:latin typeface="Calibri" panose="020F0502020204030204"/>
                <a:ea typeface="+mn-ea"/>
                <a:cs typeface="+mn-cs"/>
              </a:rPr>
              <a:t> operador - 2020</a:t>
            </a:r>
            <a:endParaRPr kumimoji="0" lang="es-CR" sz="12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aphicFrame>
        <p:nvGraphicFramePr>
          <p:cNvPr id="27" name="Gráfico 26"/>
          <p:cNvGraphicFramePr>
            <a:graphicFrameLocks/>
          </p:cNvGraphicFramePr>
          <p:nvPr>
            <p:extLst>
              <p:ext uri="{D42A27DB-BD31-4B8C-83A1-F6EECF244321}">
                <p14:modId xmlns:p14="http://schemas.microsoft.com/office/powerpoint/2010/main" val="1846346354"/>
              </p:ext>
            </p:extLst>
          </p:nvPr>
        </p:nvGraphicFramePr>
        <p:xfrm>
          <a:off x="3223572" y="1916290"/>
          <a:ext cx="3098851" cy="2316076"/>
        </p:xfrm>
        <a:graphic>
          <a:graphicData uri="http://schemas.openxmlformats.org/drawingml/2006/chart">
            <c:chart xmlns:c="http://schemas.openxmlformats.org/drawingml/2006/chart" xmlns:r="http://schemas.openxmlformats.org/officeDocument/2006/relationships" r:id="rId4"/>
          </a:graphicData>
        </a:graphic>
      </p:graphicFrame>
      <p:sp>
        <p:nvSpPr>
          <p:cNvPr id="28" name="Rectángulo 27"/>
          <p:cNvSpPr/>
          <p:nvPr/>
        </p:nvSpPr>
        <p:spPr>
          <a:xfrm>
            <a:off x="3223572" y="1543087"/>
            <a:ext cx="3098851" cy="3218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chemeClr val="tx1"/>
                </a:solidFill>
                <a:effectLst/>
                <a:uLnTx/>
                <a:uFillTx/>
                <a:latin typeface="Calibri" panose="020F0502020204030204"/>
                <a:ea typeface="+mn-ea"/>
                <a:cs typeface="+mn-cs"/>
              </a:rPr>
              <a:t>Internet fijo por</a:t>
            </a:r>
            <a:r>
              <a:rPr kumimoji="0" lang="es-ES" sz="1200" b="1" i="0" u="none" strike="noStrike" kern="1200" cap="none" spc="0" normalizeH="0" noProof="0" dirty="0">
                <a:ln>
                  <a:noFill/>
                </a:ln>
                <a:solidFill>
                  <a:schemeClr val="tx1"/>
                </a:solidFill>
                <a:effectLst/>
                <a:uLnTx/>
                <a:uFillTx/>
                <a:latin typeface="Calibri" panose="020F0502020204030204"/>
                <a:ea typeface="+mn-ea"/>
                <a:cs typeface="+mn-cs"/>
              </a:rPr>
              <a:t> operador - 2020</a:t>
            </a:r>
            <a:endParaRPr kumimoji="0" lang="es-CR" sz="12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9" name="Rectángulo redondeado 28"/>
          <p:cNvSpPr/>
          <p:nvPr/>
        </p:nvSpPr>
        <p:spPr>
          <a:xfrm>
            <a:off x="217328" y="4415330"/>
            <a:ext cx="2800193" cy="1891860"/>
          </a:xfrm>
          <a:prstGeom prst="roundRect">
            <a:avLst/>
          </a:prstGeom>
          <a:solidFill>
            <a:schemeClr val="accent4">
              <a:lumMod val="20000"/>
              <a:lumOff val="80000"/>
            </a:schemeClr>
          </a:solidFill>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i="0" strike="noStrike" kern="1200" cap="none" spc="0" normalizeH="0" baseline="0" noProof="0" dirty="0">
                <a:ln>
                  <a:noFill/>
                </a:ln>
                <a:solidFill>
                  <a:prstClr val="black"/>
                </a:solidFill>
                <a:effectLst/>
                <a:uLnTx/>
                <a:uFillTx/>
                <a:latin typeface="Calibri" panose="020F0502020204030204"/>
              </a:rPr>
              <a:t>53,2%</a:t>
            </a:r>
            <a:r>
              <a:rPr kumimoji="0" lang="es-ES" sz="1400" i="0" strike="noStrike" kern="1200" cap="none" spc="0" normalizeH="0" noProof="0" dirty="0">
                <a:ln>
                  <a:noFill/>
                </a:ln>
                <a:solidFill>
                  <a:prstClr val="black"/>
                </a:solidFill>
                <a:effectLst/>
                <a:uLnTx/>
                <a:uFillTx/>
                <a:latin typeface="Calibri" panose="020F0502020204030204"/>
              </a:rPr>
              <a:t> en participación </a:t>
            </a:r>
            <a:r>
              <a:rPr kumimoji="0" lang="es-ES" sz="1400" i="0" strike="noStrike" kern="1200" cap="none" spc="0" normalizeH="0" noProof="0" dirty="0" err="1">
                <a:ln>
                  <a:noFill/>
                </a:ln>
                <a:solidFill>
                  <a:prstClr val="black"/>
                </a:solidFill>
                <a:effectLst/>
                <a:uLnTx/>
                <a:uFillTx/>
                <a:latin typeface="Calibri" panose="020F0502020204030204"/>
              </a:rPr>
              <a:t>postpago</a:t>
            </a:r>
            <a:endParaRPr kumimoji="0" lang="es-ES" sz="1400" i="0" strike="noStrike" kern="1200" cap="none" spc="0" normalizeH="0" noProof="0" dirty="0">
              <a:ln>
                <a:noFill/>
              </a:ln>
              <a:solidFill>
                <a:prstClr val="black"/>
              </a:solidFill>
              <a:effectLst/>
              <a:uLnTx/>
              <a:uFillTx/>
              <a:latin typeface="Calibri" panose="020F0502020204030204"/>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baseline="0" dirty="0">
                <a:solidFill>
                  <a:prstClr val="black"/>
                </a:solidFill>
                <a:latin typeface="Calibri" panose="020F0502020204030204"/>
              </a:rPr>
              <a:t>35%</a:t>
            </a:r>
            <a:r>
              <a:rPr lang="es-ES" sz="1400" dirty="0">
                <a:solidFill>
                  <a:prstClr val="black"/>
                </a:solidFill>
                <a:latin typeface="Calibri" panose="020F0502020204030204"/>
              </a:rPr>
              <a:t> de participación en prepago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i="0" strike="noStrike" kern="1200" cap="none" spc="0" normalizeH="0" baseline="0" noProof="0" dirty="0">
                <a:ln>
                  <a:noFill/>
                </a:ln>
                <a:solidFill>
                  <a:prstClr val="black"/>
                </a:solidFill>
                <a:effectLst/>
                <a:uLnTx/>
                <a:uFillTx/>
                <a:latin typeface="Calibri" panose="020F0502020204030204"/>
              </a:rPr>
              <a:t>Genera 51% de ingresos de sector telecomunicaciones</a:t>
            </a:r>
            <a:r>
              <a:rPr lang="es-ES" sz="1400" dirty="0">
                <a:solidFill>
                  <a:prstClr val="black"/>
                </a:solidFill>
                <a:latin typeface="Calibri" panose="020F0502020204030204"/>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dirty="0">
                <a:solidFill>
                  <a:prstClr val="black"/>
                </a:solidFill>
                <a:latin typeface="Calibri" panose="020F0502020204030204"/>
              </a:rPr>
              <a:t>Ingresos adicionales de 11% incorporando terminales.</a:t>
            </a:r>
            <a:endParaRPr kumimoji="0" lang="es-ES" sz="1400" i="0" strike="noStrike" kern="1200" cap="none" spc="0" normalizeH="0" baseline="0" noProof="0" dirty="0">
              <a:ln>
                <a:noFill/>
              </a:ln>
              <a:solidFill>
                <a:prstClr val="black"/>
              </a:solidFill>
              <a:effectLst/>
              <a:uLnTx/>
              <a:uFillTx/>
              <a:latin typeface="Calibri" panose="020F0502020204030204"/>
            </a:endParaRPr>
          </a:p>
        </p:txBody>
      </p:sp>
      <p:sp>
        <p:nvSpPr>
          <p:cNvPr id="30" name="Rectángulo redondeado 29"/>
          <p:cNvSpPr/>
          <p:nvPr/>
        </p:nvSpPr>
        <p:spPr>
          <a:xfrm>
            <a:off x="3213464" y="4415330"/>
            <a:ext cx="3108959" cy="966568"/>
          </a:xfrm>
          <a:prstGeom prst="roundRect">
            <a:avLst/>
          </a:prstGeom>
          <a:solidFill>
            <a:schemeClr val="accent4">
              <a:lumMod val="20000"/>
              <a:lumOff val="80000"/>
            </a:schemeClr>
          </a:solidFill>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i="0" strike="noStrike" kern="1200" cap="none" spc="0" normalizeH="0" baseline="0" noProof="0" dirty="0">
                <a:ln>
                  <a:noFill/>
                </a:ln>
                <a:solidFill>
                  <a:prstClr val="black"/>
                </a:solidFill>
                <a:effectLst/>
                <a:uLnTx/>
                <a:uFillTx/>
                <a:latin typeface="Calibri" panose="020F0502020204030204"/>
              </a:rPr>
              <a:t>Genera 23% de ingresos de sector telecomunicaciones</a:t>
            </a:r>
            <a:r>
              <a:rPr lang="es-ES" sz="1400" dirty="0">
                <a:solidFill>
                  <a:prstClr val="black"/>
                </a:solidFill>
                <a:latin typeface="Calibri" panose="020F0502020204030204"/>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dirty="0">
                <a:solidFill>
                  <a:prstClr val="black"/>
                </a:solidFill>
                <a:latin typeface="Calibri" panose="020F0502020204030204"/>
              </a:rPr>
              <a:t>Suscriptores totales alcanzó la cifra de 318 mil al cierre del 2020.</a:t>
            </a:r>
          </a:p>
        </p:txBody>
      </p:sp>
      <p:pic>
        <p:nvPicPr>
          <p:cNvPr id="31" name="Imagen 30"/>
          <p:cNvPicPr>
            <a:picLocks noChangeAspect="1"/>
          </p:cNvPicPr>
          <p:nvPr/>
        </p:nvPicPr>
        <p:blipFill>
          <a:blip r:embed="rId5"/>
          <a:stretch>
            <a:fillRect/>
          </a:stretch>
        </p:blipFill>
        <p:spPr>
          <a:xfrm>
            <a:off x="6700117" y="1976422"/>
            <a:ext cx="5159374" cy="4213115"/>
          </a:xfrm>
          <a:prstGeom prst="rect">
            <a:avLst/>
          </a:prstGeom>
        </p:spPr>
      </p:pic>
      <p:sp>
        <p:nvSpPr>
          <p:cNvPr id="32" name="Rectángulo 31"/>
          <p:cNvSpPr/>
          <p:nvPr/>
        </p:nvSpPr>
        <p:spPr>
          <a:xfrm>
            <a:off x="6528474" y="1540242"/>
            <a:ext cx="5446197" cy="3218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chemeClr val="tx1"/>
                </a:solidFill>
                <a:effectLst/>
                <a:uLnTx/>
                <a:uFillTx/>
                <a:latin typeface="Calibri" panose="020F0502020204030204"/>
                <a:ea typeface="+mn-ea"/>
                <a:cs typeface="+mn-cs"/>
              </a:rPr>
              <a:t>Cobertura de Telecomunicaciones lo convierte</a:t>
            </a:r>
            <a:r>
              <a:rPr kumimoji="0" lang="es-ES" sz="1200" b="1" i="0" u="none" strike="noStrike" kern="1200" cap="none" spc="0" normalizeH="0" noProof="0" dirty="0">
                <a:ln>
                  <a:noFill/>
                </a:ln>
                <a:solidFill>
                  <a:schemeClr val="tx1"/>
                </a:solidFill>
                <a:effectLst/>
                <a:uLnTx/>
                <a:uFillTx/>
                <a:latin typeface="Calibri" panose="020F0502020204030204"/>
                <a:ea typeface="+mn-ea"/>
                <a:cs typeface="+mn-cs"/>
              </a:rPr>
              <a:t> en un negocio clave</a:t>
            </a:r>
            <a:endParaRPr kumimoji="0" lang="es-CR" sz="12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33" name="Rectángulo redondeado 32"/>
          <p:cNvSpPr/>
          <p:nvPr/>
        </p:nvSpPr>
        <p:spPr>
          <a:xfrm>
            <a:off x="3213463" y="5551460"/>
            <a:ext cx="3108959" cy="75573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kumimoji="0" lang="es-ES" sz="1400" i="0" strike="noStrike" kern="1200" cap="none" spc="0" normalizeH="0" baseline="0" noProof="0" dirty="0">
                <a:ln>
                  <a:noFill/>
                </a:ln>
                <a:solidFill>
                  <a:prstClr val="black"/>
                </a:solidFill>
                <a:effectLst/>
                <a:uLnTx/>
                <a:uFillTx/>
                <a:latin typeface="Calibri" panose="020F0502020204030204"/>
              </a:rPr>
              <a:t>Ingresos restantes provienen de servicio de telefonía fija y </a:t>
            </a:r>
            <a:r>
              <a:rPr lang="es-ES" sz="1400" dirty="0">
                <a:solidFill>
                  <a:prstClr val="black"/>
                </a:solidFill>
                <a:latin typeface="Calibri" panose="020F0502020204030204"/>
              </a:rPr>
              <a:t>otros ingresos complementarios.</a:t>
            </a:r>
          </a:p>
        </p:txBody>
      </p:sp>
      <p:sp>
        <p:nvSpPr>
          <p:cNvPr id="34" name="CuadroTexto 33"/>
          <p:cNvSpPr txBox="1"/>
          <p:nvPr/>
        </p:nvSpPr>
        <p:spPr>
          <a:xfrm>
            <a:off x="125888" y="4193179"/>
            <a:ext cx="2525872" cy="246221"/>
          </a:xfrm>
          <a:prstGeom prst="rect">
            <a:avLst/>
          </a:prstGeom>
          <a:noFill/>
        </p:spPr>
        <p:txBody>
          <a:bodyPr wrap="square" rtlCol="0">
            <a:spAutoFit/>
          </a:bodyPr>
          <a:lstStyle/>
          <a:p>
            <a:r>
              <a:rPr lang="es-ES" sz="1000" dirty="0"/>
              <a:t>Fuente: Reporte estadístico SUTEL, 2020</a:t>
            </a:r>
            <a:endParaRPr lang="es-CR" sz="1000" dirty="0"/>
          </a:p>
        </p:txBody>
      </p:sp>
      <p:sp>
        <p:nvSpPr>
          <p:cNvPr id="35" name="CuadroTexto 34"/>
          <p:cNvSpPr txBox="1"/>
          <p:nvPr/>
        </p:nvSpPr>
        <p:spPr>
          <a:xfrm>
            <a:off x="3125996" y="4188823"/>
            <a:ext cx="2525872" cy="246221"/>
          </a:xfrm>
          <a:prstGeom prst="rect">
            <a:avLst/>
          </a:prstGeom>
          <a:noFill/>
        </p:spPr>
        <p:txBody>
          <a:bodyPr wrap="square" rtlCol="0">
            <a:spAutoFit/>
          </a:bodyPr>
          <a:lstStyle/>
          <a:p>
            <a:r>
              <a:rPr lang="es-ES" sz="1000" dirty="0"/>
              <a:t>Fuente: Reporte estadístico SUTEL, 2020</a:t>
            </a:r>
            <a:endParaRPr lang="es-CR" sz="1000" dirty="0"/>
          </a:p>
        </p:txBody>
      </p:sp>
      <p:sp>
        <p:nvSpPr>
          <p:cNvPr id="18" name="CuadroTexto 17"/>
          <p:cNvSpPr txBox="1"/>
          <p:nvPr/>
        </p:nvSpPr>
        <p:spPr>
          <a:xfrm>
            <a:off x="6124137" y="6563443"/>
            <a:ext cx="3722557" cy="261610"/>
          </a:xfrm>
          <a:prstGeom prst="rect">
            <a:avLst/>
          </a:prstGeom>
          <a:noFill/>
        </p:spPr>
        <p:txBody>
          <a:bodyPr wrap="square" rtlCol="0">
            <a:spAutoFit/>
          </a:bodyPr>
          <a:lstStyle/>
          <a:p>
            <a:pPr algn="ctr"/>
            <a:r>
              <a:rPr lang="es-ES" sz="1100" dirty="0">
                <a:solidFill>
                  <a:srgbClr val="FF0000"/>
                </a:solidFill>
              </a:rPr>
              <a:t>No reproducir ni distribuir sin autorización del ICE</a:t>
            </a:r>
            <a:endParaRPr lang="es-CR" sz="1100" dirty="0">
              <a:solidFill>
                <a:srgbClr val="FF0000"/>
              </a:solidFill>
            </a:endParaRPr>
          </a:p>
        </p:txBody>
      </p:sp>
      <p:sp>
        <p:nvSpPr>
          <p:cNvPr id="19" name="Título 1">
            <a:extLst>
              <a:ext uri="{FF2B5EF4-FFF2-40B4-BE49-F238E27FC236}">
                <a16:creationId xmlns:a16="http://schemas.microsoft.com/office/drawing/2014/main" id="{93A4213F-621F-FE4A-BCAE-E5BB20E195B2}"/>
              </a:ext>
            </a:extLst>
          </p:cNvPr>
          <p:cNvSpPr txBox="1">
            <a:spLocks/>
          </p:cNvSpPr>
          <p:nvPr/>
        </p:nvSpPr>
        <p:spPr>
          <a:xfrm>
            <a:off x="94067" y="511028"/>
            <a:ext cx="11598406" cy="5716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rPr>
              <a:t>Instituto Costarricense de Electricidad</a:t>
            </a:r>
            <a:endParaRPr kumimoji="0" lang="es-CR"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w="0"/>
                <a:solidFill>
                  <a:srgbClr val="4472C4"/>
                </a:solidFill>
                <a:effectLst/>
                <a:uLnTx/>
                <a:uFillTx/>
                <a:latin typeface="Century Gothic" panose="020B0502020202020204" pitchFamily="34" charset="0"/>
                <a:ea typeface="+mj-ea"/>
                <a:cs typeface="+mj-cs"/>
              </a:rPr>
              <a:t>Compañía más grande en </a:t>
            </a:r>
            <a:r>
              <a:rPr kumimoji="0" lang="es-ES" sz="2400" b="1" i="0" u="none" strike="noStrike" kern="1200" cap="none" spc="0" normalizeH="0" baseline="0" noProof="0" dirty="0" smtClean="0">
                <a:ln w="0"/>
                <a:solidFill>
                  <a:srgbClr val="4472C4"/>
                </a:solidFill>
                <a:effectLst/>
                <a:uLnTx/>
                <a:uFillTx/>
                <a:latin typeface="Century Gothic" panose="020B0502020202020204" pitchFamily="34" charset="0"/>
                <a:ea typeface="+mj-ea"/>
                <a:cs typeface="+mj-cs"/>
              </a:rPr>
              <a:t>Electricidad </a:t>
            </a:r>
            <a:r>
              <a:rPr kumimoji="0" lang="es-ES" sz="2400" b="1" i="0" u="none" strike="noStrike" kern="1200" cap="none" spc="0" normalizeH="0" baseline="0" noProof="0" dirty="0">
                <a:ln w="0"/>
                <a:solidFill>
                  <a:srgbClr val="4472C4"/>
                </a:solidFill>
                <a:effectLst/>
                <a:uLnTx/>
                <a:uFillTx/>
                <a:latin typeface="Century Gothic" panose="020B0502020202020204" pitchFamily="34" charset="0"/>
                <a:ea typeface="+mj-ea"/>
                <a:cs typeface="+mj-cs"/>
              </a:rPr>
              <a:t>y </a:t>
            </a:r>
            <a:r>
              <a:rPr kumimoji="0" lang="es-ES" sz="2400" b="1" i="0" u="none" strike="noStrike" kern="1200" cap="none" spc="0" normalizeH="0" baseline="0" noProof="0" dirty="0" smtClean="0">
                <a:ln w="0"/>
                <a:solidFill>
                  <a:srgbClr val="4472C4"/>
                </a:solidFill>
                <a:effectLst/>
                <a:uLnTx/>
                <a:uFillTx/>
                <a:latin typeface="Century Gothic" panose="020B0502020202020204" pitchFamily="34" charset="0"/>
                <a:ea typeface="+mj-ea"/>
                <a:cs typeface="+mj-cs"/>
              </a:rPr>
              <a:t>Telecomunicaciones </a:t>
            </a:r>
            <a:r>
              <a:rPr kumimoji="0" lang="es-ES" sz="2400" b="1" i="0" u="none" strike="noStrike" kern="1200" cap="none" spc="0" normalizeH="0" baseline="0" noProof="0" dirty="0">
                <a:ln w="0"/>
                <a:solidFill>
                  <a:srgbClr val="4472C4"/>
                </a:solidFill>
                <a:effectLst/>
                <a:uLnTx/>
                <a:uFillTx/>
                <a:latin typeface="Century Gothic" panose="020B0502020202020204" pitchFamily="34" charset="0"/>
                <a:ea typeface="+mj-ea"/>
                <a:cs typeface="+mj-cs"/>
              </a:rPr>
              <a:t>del país</a:t>
            </a:r>
          </a:p>
        </p:txBody>
      </p:sp>
    </p:spTree>
    <p:extLst>
      <p:ext uri="{BB962C8B-B14F-4D97-AF65-F5344CB8AC3E}">
        <p14:creationId xmlns:p14="http://schemas.microsoft.com/office/powerpoint/2010/main" val="2185018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196788E-ADE6-FF4A-8FA0-6B0C07AB0CFD}"/>
              </a:ext>
            </a:extLst>
          </p:cNvPr>
          <p:cNvPicPr>
            <a:picLocks noChangeAspect="1"/>
          </p:cNvPicPr>
          <p:nvPr/>
        </p:nvPicPr>
        <p:blipFill>
          <a:blip r:embed="rId2"/>
          <a:stretch>
            <a:fillRect/>
          </a:stretch>
        </p:blipFill>
        <p:spPr>
          <a:xfrm>
            <a:off x="33776" y="0"/>
            <a:ext cx="12180722" cy="6858000"/>
          </a:xfrm>
          <a:prstGeom prst="rect">
            <a:avLst/>
          </a:prstGeom>
        </p:spPr>
      </p:pic>
      <p:sp>
        <p:nvSpPr>
          <p:cNvPr id="7" name="CuadroTexto 6">
            <a:extLst>
              <a:ext uri="{FF2B5EF4-FFF2-40B4-BE49-F238E27FC236}">
                <a16:creationId xmlns:a16="http://schemas.microsoft.com/office/drawing/2014/main" id="{33A2FE0A-DF13-E845-870E-76D527DE863B}"/>
              </a:ext>
            </a:extLst>
          </p:cNvPr>
          <p:cNvSpPr txBox="1"/>
          <p:nvPr/>
        </p:nvSpPr>
        <p:spPr>
          <a:xfrm>
            <a:off x="6778512" y="6403329"/>
            <a:ext cx="4361066" cy="276999"/>
          </a:xfrm>
          <a:prstGeom prst="rect">
            <a:avLst/>
          </a:prstGeom>
          <a:noFill/>
        </p:spPr>
        <p:txBody>
          <a:bodyPr wrap="square" rtlCol="0">
            <a:spAutoFit/>
          </a:bodyPr>
          <a:lstStyle/>
          <a:p>
            <a:pPr algn="r"/>
            <a:r>
              <a:rPr lang="es-CR" sz="1200" b="1">
                <a:solidFill>
                  <a:srgbClr val="014B93"/>
                </a:solidFill>
                <a:latin typeface="Arial" panose="020B0604020202020204" pitchFamily="34" charset="0"/>
                <a:cs typeface="Arial" panose="020B0604020202020204" pitchFamily="34" charset="0"/>
              </a:rPr>
              <a:t>Gerencia Finanzas</a:t>
            </a:r>
            <a:endParaRPr lang="es-CR" sz="1200" b="1" dirty="0">
              <a:solidFill>
                <a:srgbClr val="014B93"/>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93A4213F-621F-FE4A-BCAE-E5BB20E195B2}"/>
              </a:ext>
            </a:extLst>
          </p:cNvPr>
          <p:cNvSpPr txBox="1">
            <a:spLocks/>
          </p:cNvSpPr>
          <p:nvPr/>
        </p:nvSpPr>
        <p:spPr>
          <a:xfrm>
            <a:off x="302436" y="320634"/>
            <a:ext cx="11598406" cy="5716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rPr>
              <a:t>Instituto Costarricense de Electricidad</a:t>
            </a:r>
            <a:endParaRPr kumimoji="0" lang="es-CR"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endParaRPr>
          </a:p>
          <a:p>
            <a:pPr algn="l"/>
            <a:r>
              <a:rPr lang="es-CR" sz="2400" b="1" dirty="0">
                <a:ln w="0"/>
                <a:solidFill>
                  <a:schemeClr val="accent1"/>
                </a:solidFill>
                <a:latin typeface="Century Gothic" panose="020B0502020202020204" pitchFamily="34" charset="0"/>
              </a:rPr>
              <a:t>ESG en el ADN del ICE</a:t>
            </a:r>
            <a:endParaRPr lang="es-CR" sz="1200" b="1" dirty="0">
              <a:ln w="0"/>
              <a:solidFill>
                <a:schemeClr val="accent1"/>
              </a:solidFill>
              <a:latin typeface="Century Gothic" panose="020B0502020202020204" pitchFamily="34" charset="0"/>
            </a:endParaRPr>
          </a:p>
        </p:txBody>
      </p:sp>
      <p:cxnSp>
        <p:nvCxnSpPr>
          <p:cNvPr id="9" name="Conector recto 8"/>
          <p:cNvCxnSpPr/>
          <p:nvPr/>
        </p:nvCxnSpPr>
        <p:spPr>
          <a:xfrm>
            <a:off x="167824" y="1024042"/>
            <a:ext cx="11691667" cy="233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ángulo 9"/>
          <p:cNvSpPr/>
          <p:nvPr/>
        </p:nvSpPr>
        <p:spPr>
          <a:xfrm>
            <a:off x="289452" y="1474371"/>
            <a:ext cx="4684330" cy="3908762"/>
          </a:xfrm>
          <a:prstGeom prst="rect">
            <a:avLst/>
          </a:prstGeom>
          <a:solidFill>
            <a:schemeClr val="bg1"/>
          </a:solidFill>
        </p:spPr>
        <p:txBody>
          <a:bodyPr wrap="square">
            <a:spAutoFit/>
          </a:bodyPr>
          <a:lstStyle/>
          <a:p>
            <a:pPr algn="just"/>
            <a:r>
              <a:rPr lang="es-ES" sz="2000" b="1" dirty="0">
                <a:effectLst/>
                <a:ea typeface="Calibri" panose="020F0502020204030204" pitchFamily="34" charset="0"/>
                <a:cs typeface="Arial" panose="020B0604020202020204" pitchFamily="34" charset="0"/>
              </a:rPr>
              <a:t>Extractos de la Ley 449</a:t>
            </a:r>
          </a:p>
          <a:p>
            <a:pPr marL="285750" indent="-285750" algn="just">
              <a:buFont typeface="Arial" panose="020B0604020202020204" pitchFamily="34" charset="0"/>
              <a:buChar char="•"/>
            </a:pPr>
            <a:endParaRPr lang="es-ES" sz="1200" dirty="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es-ES" sz="1200" dirty="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s-ES" sz="1600" i="1" dirty="0">
                <a:effectLst/>
                <a:ea typeface="Calibri" panose="020F0502020204030204" pitchFamily="34" charset="0"/>
                <a:cs typeface="Arial" panose="020B0604020202020204" pitchFamily="34" charset="0"/>
              </a:rPr>
              <a:t>…encauzar el aprovechamiento de la energía hidroeléctrica con el fin de fortale</a:t>
            </a:r>
            <a:r>
              <a:rPr lang="es-ES" sz="1600" i="1" dirty="0">
                <a:ea typeface="Calibri" panose="020F0502020204030204" pitchFamily="34" charset="0"/>
                <a:cs typeface="Arial" panose="020B0604020202020204" pitchFamily="34" charset="0"/>
              </a:rPr>
              <a:t>cer la economía nacional y promover el mayor bienestar del pueblo de Costa Rica…</a:t>
            </a:r>
          </a:p>
          <a:p>
            <a:pPr marL="285750" indent="-285750" algn="just">
              <a:buFont typeface="Arial" panose="020B0604020202020204" pitchFamily="34" charset="0"/>
              <a:buChar char="•"/>
            </a:pPr>
            <a:r>
              <a:rPr lang="es-ES" sz="1600" i="1" dirty="0">
                <a:ea typeface="Calibri" panose="020F0502020204030204" pitchFamily="34" charset="0"/>
                <a:cs typeface="Arial" panose="020B0604020202020204" pitchFamily="34" charset="0"/>
              </a:rPr>
              <a:t>…Procurar la utilización racional de los recursos naturales…</a:t>
            </a:r>
          </a:p>
          <a:p>
            <a:pPr marL="285750" indent="-285750" algn="just">
              <a:buFont typeface="Arial" panose="020B0604020202020204" pitchFamily="34" charset="0"/>
              <a:buChar char="•"/>
            </a:pPr>
            <a:r>
              <a:rPr lang="es-ES" sz="1600" i="1" dirty="0">
                <a:ea typeface="Calibri" panose="020F0502020204030204" pitchFamily="34" charset="0"/>
                <a:cs typeface="Arial" panose="020B0604020202020204" pitchFamily="34" charset="0"/>
              </a:rPr>
              <a:t> Hacer de sus procedimientos técnicos, administrativos y financieros, modelos de eficiencia…</a:t>
            </a:r>
          </a:p>
          <a:p>
            <a:pPr marL="285750" indent="-285750" algn="just">
              <a:buFont typeface="Arial" panose="020B0604020202020204" pitchFamily="34" charset="0"/>
              <a:buChar char="•"/>
            </a:pPr>
            <a:r>
              <a:rPr lang="es-ES" sz="1600" i="1" dirty="0">
                <a:ea typeface="Calibri" panose="020F0502020204030204" pitchFamily="34" charset="0"/>
                <a:cs typeface="Arial" panose="020B0604020202020204" pitchFamily="34" charset="0"/>
              </a:rPr>
              <a:t>Conservar y defender los recursos hidráulicos del país, protegiendo las cuencas, las fuentes y los cauces de los ríos y corrientes de agua.</a:t>
            </a:r>
          </a:p>
          <a:p>
            <a:pPr algn="just"/>
            <a:endParaRPr lang="en-US" sz="1200" dirty="0">
              <a:effectLst/>
              <a:ea typeface="Calibri" panose="020F0502020204030204" pitchFamily="34" charset="0"/>
              <a:cs typeface="Arial" panose="020B0604020202020204" pitchFamily="34" charset="0"/>
            </a:endParaRPr>
          </a:p>
        </p:txBody>
      </p:sp>
      <p:sp>
        <p:nvSpPr>
          <p:cNvPr id="12" name="Rectángulo 11"/>
          <p:cNvSpPr/>
          <p:nvPr/>
        </p:nvSpPr>
        <p:spPr>
          <a:xfrm>
            <a:off x="5470247" y="1078028"/>
            <a:ext cx="6460881" cy="388400"/>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Calibri" panose="020F0502020204030204"/>
                <a:ea typeface="+mn-ea"/>
                <a:cs typeface="+mn-cs"/>
              </a:rPr>
              <a:t>Políticas ambientas y sociales de negocio</a:t>
            </a:r>
            <a:r>
              <a:rPr kumimoji="0" lang="es-ES" sz="1400" b="1" i="0" u="none" strike="noStrike" kern="1200" cap="none" spc="0" normalizeH="0" noProof="0" dirty="0">
                <a:ln>
                  <a:noFill/>
                </a:ln>
                <a:solidFill>
                  <a:prstClr val="white"/>
                </a:solidFill>
                <a:effectLst/>
                <a:uLnTx/>
                <a:uFillTx/>
                <a:latin typeface="Calibri" panose="020F0502020204030204"/>
                <a:ea typeface="+mn-ea"/>
                <a:cs typeface="+mn-cs"/>
              </a:rPr>
              <a:t> eléctrico</a:t>
            </a:r>
            <a:r>
              <a:rPr kumimoji="0" lang="es-ES" sz="1400" b="1" i="0" u="none" strike="noStrike" kern="1200" cap="none" spc="0" normalizeH="0" baseline="0" noProof="0" dirty="0">
                <a:ln>
                  <a:noFill/>
                </a:ln>
                <a:solidFill>
                  <a:prstClr val="white"/>
                </a:solidFill>
                <a:effectLst/>
                <a:uLnTx/>
                <a:uFillTx/>
                <a:latin typeface="Calibri" panose="020F0502020204030204"/>
                <a:ea typeface="+mn-ea"/>
                <a:cs typeface="+mn-cs"/>
              </a:rPr>
              <a:t> se fundamentan en seis ejes fundamentales:</a:t>
            </a:r>
            <a:endParaRPr kumimoji="0" lang="es-CR"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ángulo 12"/>
          <p:cNvSpPr/>
          <p:nvPr/>
        </p:nvSpPr>
        <p:spPr>
          <a:xfrm>
            <a:off x="302436" y="1075158"/>
            <a:ext cx="4671346" cy="391271"/>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Calibri" panose="020F0502020204030204"/>
                <a:ea typeface="+mn-ea"/>
                <a:cs typeface="+mn-cs"/>
              </a:rPr>
              <a:t>Ley Constitutiva del ICE </a:t>
            </a:r>
            <a:r>
              <a:rPr kumimoji="0" lang="es-ES" sz="1400" b="1" i="0" u="none" strike="noStrike" kern="1200" cap="none" spc="0" normalizeH="0" baseline="0" noProof="0" dirty="0" err="1">
                <a:ln>
                  <a:noFill/>
                </a:ln>
                <a:solidFill>
                  <a:prstClr val="white"/>
                </a:solidFill>
                <a:effectLst/>
                <a:uLnTx/>
                <a:uFillTx/>
                <a:latin typeface="Calibri" panose="020F0502020204030204"/>
                <a:ea typeface="+mn-ea"/>
                <a:cs typeface="+mn-cs"/>
              </a:rPr>
              <a:t>N°</a:t>
            </a:r>
            <a:r>
              <a:rPr kumimoji="0" lang="es-ES" sz="1400" b="1" i="0" u="none" strike="noStrike" kern="1200" cap="none" spc="0" normalizeH="0" baseline="0" noProof="0" dirty="0">
                <a:ln>
                  <a:noFill/>
                </a:ln>
                <a:solidFill>
                  <a:prstClr val="white"/>
                </a:solidFill>
                <a:effectLst/>
                <a:uLnTx/>
                <a:uFillTx/>
                <a:latin typeface="Calibri" panose="020F0502020204030204"/>
                <a:ea typeface="+mn-ea"/>
                <a:cs typeface="+mn-cs"/>
              </a:rPr>
              <a:t> 449</a:t>
            </a:r>
            <a:endParaRPr kumimoji="0" lang="es-CR"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 name="Grupo 13">
            <a:extLst>
              <a:ext uri="{FF2B5EF4-FFF2-40B4-BE49-F238E27FC236}">
                <a16:creationId xmlns:a16="http://schemas.microsoft.com/office/drawing/2014/main" id="{DB66D139-C8A4-44A8-BACF-4F4AE0C4107A}"/>
              </a:ext>
            </a:extLst>
          </p:cNvPr>
          <p:cNvGrpSpPr/>
          <p:nvPr/>
        </p:nvGrpSpPr>
        <p:grpSpPr>
          <a:xfrm>
            <a:off x="5398610" y="1621539"/>
            <a:ext cx="6502232" cy="4362721"/>
            <a:chOff x="4950251" y="1565354"/>
            <a:chExt cx="6502232" cy="5058789"/>
          </a:xfrm>
        </p:grpSpPr>
        <p:sp>
          <p:nvSpPr>
            <p:cNvPr id="15" name="Rectángulo: esquinas redondeadas 45">
              <a:extLst>
                <a:ext uri="{FF2B5EF4-FFF2-40B4-BE49-F238E27FC236}">
                  <a16:creationId xmlns:a16="http://schemas.microsoft.com/office/drawing/2014/main" id="{12157247-4E7F-4C12-B3F0-AE89ECC48E44}"/>
                </a:ext>
              </a:extLst>
            </p:cNvPr>
            <p:cNvSpPr/>
            <p:nvPr/>
          </p:nvSpPr>
          <p:spPr>
            <a:xfrm>
              <a:off x="6930684" y="1608464"/>
              <a:ext cx="1496509" cy="58878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Gestión Ambiental</a:t>
              </a:r>
            </a:p>
          </p:txBody>
        </p:sp>
        <p:sp>
          <p:nvSpPr>
            <p:cNvPr id="16" name="Rectángulo: esquinas redondeadas 46">
              <a:extLst>
                <a:ext uri="{FF2B5EF4-FFF2-40B4-BE49-F238E27FC236}">
                  <a16:creationId xmlns:a16="http://schemas.microsoft.com/office/drawing/2014/main" id="{3B614060-D37B-46D0-BD94-BE008E363BA1}"/>
                </a:ext>
              </a:extLst>
            </p:cNvPr>
            <p:cNvSpPr/>
            <p:nvPr/>
          </p:nvSpPr>
          <p:spPr>
            <a:xfrm>
              <a:off x="6930684" y="2500187"/>
              <a:ext cx="1496509" cy="588787"/>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rPr>
                <a:t>Biodiversidad</a:t>
              </a:r>
            </a:p>
          </p:txBody>
        </p:sp>
        <p:sp>
          <p:nvSpPr>
            <p:cNvPr id="17" name="Rectángulo: esquinas redondeadas 47">
              <a:extLst>
                <a:ext uri="{FF2B5EF4-FFF2-40B4-BE49-F238E27FC236}">
                  <a16:creationId xmlns:a16="http://schemas.microsoft.com/office/drawing/2014/main" id="{CE6C7E44-4914-435A-9848-E04A10AE42CD}"/>
                </a:ext>
              </a:extLst>
            </p:cNvPr>
            <p:cNvSpPr/>
            <p:nvPr/>
          </p:nvSpPr>
          <p:spPr>
            <a:xfrm>
              <a:off x="6970430" y="3362022"/>
              <a:ext cx="1496509" cy="58878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Cambio Climático</a:t>
              </a:r>
            </a:p>
          </p:txBody>
        </p:sp>
        <p:sp>
          <p:nvSpPr>
            <p:cNvPr id="18" name="Rectángulo: esquinas redondeadas 48">
              <a:extLst>
                <a:ext uri="{FF2B5EF4-FFF2-40B4-BE49-F238E27FC236}">
                  <a16:creationId xmlns:a16="http://schemas.microsoft.com/office/drawing/2014/main" id="{5D746955-4CB3-4EB3-B7B4-8CD39EDEDDE5}"/>
                </a:ext>
              </a:extLst>
            </p:cNvPr>
            <p:cNvSpPr/>
            <p:nvPr/>
          </p:nvSpPr>
          <p:spPr>
            <a:xfrm>
              <a:off x="6970430" y="4241796"/>
              <a:ext cx="1456763" cy="588787"/>
            </a:xfrm>
            <a:prstGeom prst="roundRect">
              <a:avLst/>
            </a:prstGeom>
            <a:solidFill>
              <a:srgbClr val="33CCCC"/>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Prácticas Laborales y Trabajo Digno</a:t>
              </a:r>
            </a:p>
          </p:txBody>
        </p:sp>
        <p:sp>
          <p:nvSpPr>
            <p:cNvPr id="19" name="Rectángulo: esquinas redondeadas 49">
              <a:extLst>
                <a:ext uri="{FF2B5EF4-FFF2-40B4-BE49-F238E27FC236}">
                  <a16:creationId xmlns:a16="http://schemas.microsoft.com/office/drawing/2014/main" id="{26496AD8-EBEE-4374-BC84-FEB5BF5FB035}"/>
                </a:ext>
              </a:extLst>
            </p:cNvPr>
            <p:cNvSpPr/>
            <p:nvPr/>
          </p:nvSpPr>
          <p:spPr>
            <a:xfrm>
              <a:off x="6970430" y="5124745"/>
              <a:ext cx="1456763" cy="588787"/>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Derechos Humanos</a:t>
              </a:r>
            </a:p>
          </p:txBody>
        </p:sp>
        <p:sp>
          <p:nvSpPr>
            <p:cNvPr id="20" name="Rectángulo: esquinas redondeadas 50">
              <a:extLst>
                <a:ext uri="{FF2B5EF4-FFF2-40B4-BE49-F238E27FC236}">
                  <a16:creationId xmlns:a16="http://schemas.microsoft.com/office/drawing/2014/main" id="{8529DFF3-C985-4A44-B782-59EAA214FFDE}"/>
                </a:ext>
              </a:extLst>
            </p:cNvPr>
            <p:cNvSpPr/>
            <p:nvPr/>
          </p:nvSpPr>
          <p:spPr>
            <a:xfrm>
              <a:off x="6970430" y="5946531"/>
              <a:ext cx="1456763" cy="588787"/>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Desarrollo de Territorios</a:t>
              </a:r>
            </a:p>
          </p:txBody>
        </p:sp>
        <p:pic>
          <p:nvPicPr>
            <p:cNvPr id="21" name="Imagen 20">
              <a:extLst>
                <a:ext uri="{FF2B5EF4-FFF2-40B4-BE49-F238E27FC236}">
                  <a16:creationId xmlns:a16="http://schemas.microsoft.com/office/drawing/2014/main" id="{D69FBD30-7220-4FCF-A616-B4D50B716BE5}"/>
                </a:ext>
              </a:extLst>
            </p:cNvPr>
            <p:cNvPicPr>
              <a:picLocks noChangeAspect="1"/>
            </p:cNvPicPr>
            <p:nvPr/>
          </p:nvPicPr>
          <p:blipFill>
            <a:blip r:embed="rId3"/>
            <a:stretch>
              <a:fillRect/>
            </a:stretch>
          </p:blipFill>
          <p:spPr>
            <a:xfrm>
              <a:off x="4950251" y="1565354"/>
              <a:ext cx="600075" cy="5048250"/>
            </a:xfrm>
            <a:prstGeom prst="rect">
              <a:avLst/>
            </a:prstGeom>
          </p:spPr>
        </p:pic>
        <p:sp>
          <p:nvSpPr>
            <p:cNvPr id="22" name="Rectángulo: esquinas redondeadas 52">
              <a:extLst>
                <a:ext uri="{FF2B5EF4-FFF2-40B4-BE49-F238E27FC236}">
                  <a16:creationId xmlns:a16="http://schemas.microsoft.com/office/drawing/2014/main" id="{E979CBD2-B233-406B-A1E0-180D1ABB7B75}"/>
                </a:ext>
              </a:extLst>
            </p:cNvPr>
            <p:cNvSpPr/>
            <p:nvPr/>
          </p:nvSpPr>
          <p:spPr>
            <a:xfrm>
              <a:off x="8529399" y="1608464"/>
              <a:ext cx="2923084" cy="58878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ü"/>
              </a:pPr>
              <a:r>
                <a:rPr lang="es-ES" sz="1200" dirty="0">
                  <a:solidFill>
                    <a:schemeClr val="tx1"/>
                  </a:solidFill>
                </a:rPr>
                <a:t>Gestión integral de residuos</a:t>
              </a:r>
            </a:p>
            <a:p>
              <a:pPr>
                <a:buFont typeface="Wingdings" panose="05000000000000000000" pitchFamily="2" charset="2"/>
                <a:buChar char="ü"/>
              </a:pPr>
              <a:r>
                <a:rPr lang="es-ES" sz="1200" dirty="0">
                  <a:solidFill>
                    <a:schemeClr val="tx1"/>
                  </a:solidFill>
                </a:rPr>
                <a:t>Uso sostenible de recursos</a:t>
              </a:r>
            </a:p>
          </p:txBody>
        </p:sp>
        <p:sp>
          <p:nvSpPr>
            <p:cNvPr id="23" name="Rectángulo: esquinas redondeadas 53">
              <a:extLst>
                <a:ext uri="{FF2B5EF4-FFF2-40B4-BE49-F238E27FC236}">
                  <a16:creationId xmlns:a16="http://schemas.microsoft.com/office/drawing/2014/main" id="{1098B7BB-229F-45B9-8292-BC562A0E8748}"/>
                </a:ext>
              </a:extLst>
            </p:cNvPr>
            <p:cNvSpPr/>
            <p:nvPr/>
          </p:nvSpPr>
          <p:spPr>
            <a:xfrm>
              <a:off x="8529399" y="2500187"/>
              <a:ext cx="2923084" cy="58878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ü"/>
              </a:pPr>
              <a:r>
                <a:rPr lang="es-ES" sz="1200" dirty="0">
                  <a:solidFill>
                    <a:schemeClr val="tx1"/>
                  </a:solidFill>
                </a:rPr>
                <a:t>Gestión del capital natural</a:t>
              </a:r>
            </a:p>
          </p:txBody>
        </p:sp>
        <p:sp>
          <p:nvSpPr>
            <p:cNvPr id="24" name="Rectángulo: esquinas redondeadas 54">
              <a:extLst>
                <a:ext uri="{FF2B5EF4-FFF2-40B4-BE49-F238E27FC236}">
                  <a16:creationId xmlns:a16="http://schemas.microsoft.com/office/drawing/2014/main" id="{817793EB-068D-4961-9B9B-ED73DA84289F}"/>
                </a:ext>
              </a:extLst>
            </p:cNvPr>
            <p:cNvSpPr/>
            <p:nvPr/>
          </p:nvSpPr>
          <p:spPr>
            <a:xfrm>
              <a:off x="8529399" y="3362022"/>
              <a:ext cx="2923084" cy="58878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ü"/>
              </a:pPr>
              <a:r>
                <a:rPr lang="es-ES" sz="1200" dirty="0">
                  <a:solidFill>
                    <a:schemeClr val="tx1"/>
                  </a:solidFill>
                </a:rPr>
                <a:t>Resiliencia y adaptación</a:t>
              </a:r>
            </a:p>
            <a:p>
              <a:pPr>
                <a:buFont typeface="Wingdings" panose="05000000000000000000" pitchFamily="2" charset="2"/>
                <a:buChar char="ü"/>
              </a:pPr>
              <a:r>
                <a:rPr lang="es-ES" sz="1200" dirty="0">
                  <a:solidFill>
                    <a:schemeClr val="tx1"/>
                  </a:solidFill>
                </a:rPr>
                <a:t>Descarbonización y mitigación</a:t>
              </a:r>
            </a:p>
          </p:txBody>
        </p:sp>
        <p:sp>
          <p:nvSpPr>
            <p:cNvPr id="25" name="Rectángulo: esquinas redondeadas 55">
              <a:extLst>
                <a:ext uri="{FF2B5EF4-FFF2-40B4-BE49-F238E27FC236}">
                  <a16:creationId xmlns:a16="http://schemas.microsoft.com/office/drawing/2014/main" id="{769077FC-DB92-49AF-AD48-609FD4750083}"/>
                </a:ext>
              </a:extLst>
            </p:cNvPr>
            <p:cNvSpPr/>
            <p:nvPr/>
          </p:nvSpPr>
          <p:spPr>
            <a:xfrm>
              <a:off x="8529399" y="4241796"/>
              <a:ext cx="2923084" cy="58878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ü"/>
              </a:pPr>
              <a:r>
                <a:rPr lang="es-ES" sz="1200" dirty="0">
                  <a:solidFill>
                    <a:schemeClr val="tx1"/>
                  </a:solidFill>
                </a:rPr>
                <a:t>Salud y seguridad en el trabajo</a:t>
              </a:r>
            </a:p>
            <a:p>
              <a:pPr>
                <a:buFont typeface="Wingdings" panose="05000000000000000000" pitchFamily="2" charset="2"/>
                <a:buChar char="ü"/>
              </a:pPr>
              <a:r>
                <a:rPr lang="es-ES" sz="1200" dirty="0">
                  <a:solidFill>
                    <a:schemeClr val="tx1"/>
                  </a:solidFill>
                </a:rPr>
                <a:t>Desarrollo Humano y Formación</a:t>
              </a:r>
            </a:p>
          </p:txBody>
        </p:sp>
        <p:sp>
          <p:nvSpPr>
            <p:cNvPr id="26" name="Rectángulo: esquinas redondeadas 56">
              <a:extLst>
                <a:ext uri="{FF2B5EF4-FFF2-40B4-BE49-F238E27FC236}">
                  <a16:creationId xmlns:a16="http://schemas.microsoft.com/office/drawing/2014/main" id="{2988F6EB-6C46-4FA7-B35D-87AE0B3ABADD}"/>
                </a:ext>
              </a:extLst>
            </p:cNvPr>
            <p:cNvSpPr/>
            <p:nvPr/>
          </p:nvSpPr>
          <p:spPr>
            <a:xfrm>
              <a:off x="8529399" y="5124745"/>
              <a:ext cx="2923084" cy="58878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ü"/>
              </a:pPr>
              <a:r>
                <a:rPr lang="es-ES" sz="1200" dirty="0">
                  <a:solidFill>
                    <a:schemeClr val="tx1"/>
                  </a:solidFill>
                </a:rPr>
                <a:t>Remediar consecuencias negativas</a:t>
              </a:r>
            </a:p>
            <a:p>
              <a:pPr>
                <a:buFont typeface="Wingdings" panose="05000000000000000000" pitchFamily="2" charset="2"/>
                <a:buChar char="ü"/>
              </a:pPr>
              <a:r>
                <a:rPr lang="es-ES" sz="1200" dirty="0">
                  <a:solidFill>
                    <a:schemeClr val="tx1"/>
                  </a:solidFill>
                </a:rPr>
                <a:t>Adopción de acciones para respetar</a:t>
              </a:r>
            </a:p>
          </p:txBody>
        </p:sp>
        <p:sp>
          <p:nvSpPr>
            <p:cNvPr id="27" name="Rectángulo: esquinas redondeadas 57">
              <a:extLst>
                <a:ext uri="{FF2B5EF4-FFF2-40B4-BE49-F238E27FC236}">
                  <a16:creationId xmlns:a16="http://schemas.microsoft.com/office/drawing/2014/main" id="{404D46BD-D513-4489-8F26-61E11BF2823E}"/>
                </a:ext>
              </a:extLst>
            </p:cNvPr>
            <p:cNvSpPr/>
            <p:nvPr/>
          </p:nvSpPr>
          <p:spPr>
            <a:xfrm>
              <a:off x="8529399" y="5946531"/>
              <a:ext cx="2923084" cy="58878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indent="-90488">
                <a:buFont typeface="Wingdings" panose="05000000000000000000" pitchFamily="2" charset="2"/>
                <a:buChar char="ü"/>
              </a:pPr>
              <a:r>
                <a:rPr lang="es-ES" sz="1200" dirty="0">
                  <a:solidFill>
                    <a:schemeClr val="tx1"/>
                  </a:solidFill>
                </a:rPr>
                <a:t>Relacionamiento con la comunidad y partes interesadas</a:t>
              </a:r>
            </a:p>
            <a:p>
              <a:pPr>
                <a:buFont typeface="Wingdings" panose="05000000000000000000" pitchFamily="2" charset="2"/>
                <a:buChar char="ü"/>
              </a:pPr>
              <a:r>
                <a:rPr lang="es-ES" sz="1200" dirty="0">
                  <a:solidFill>
                    <a:schemeClr val="tx1"/>
                  </a:solidFill>
                </a:rPr>
                <a:t>Promoción del desarrollo local</a:t>
              </a:r>
            </a:p>
          </p:txBody>
        </p:sp>
        <p:sp>
          <p:nvSpPr>
            <p:cNvPr id="28" name="Rectángulo: esquinas redondeadas 58">
              <a:extLst>
                <a:ext uri="{FF2B5EF4-FFF2-40B4-BE49-F238E27FC236}">
                  <a16:creationId xmlns:a16="http://schemas.microsoft.com/office/drawing/2014/main" id="{FC5496E1-A5AA-4F29-A569-4F9018FE2DD2}"/>
                </a:ext>
              </a:extLst>
            </p:cNvPr>
            <p:cNvSpPr/>
            <p:nvPr/>
          </p:nvSpPr>
          <p:spPr>
            <a:xfrm>
              <a:off x="6050356" y="1599210"/>
              <a:ext cx="367010" cy="502493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dirty="0"/>
                <a:t>Materialidad</a:t>
              </a:r>
            </a:p>
          </p:txBody>
        </p:sp>
        <p:sp>
          <p:nvSpPr>
            <p:cNvPr id="29" name="Flecha: hacia la izquierda 59">
              <a:extLst>
                <a:ext uri="{FF2B5EF4-FFF2-40B4-BE49-F238E27FC236}">
                  <a16:creationId xmlns:a16="http://schemas.microsoft.com/office/drawing/2014/main" id="{6C5A4FF6-F103-4B9E-9869-81C49610A5F2}"/>
                </a:ext>
              </a:extLst>
            </p:cNvPr>
            <p:cNvSpPr/>
            <p:nvPr/>
          </p:nvSpPr>
          <p:spPr>
            <a:xfrm>
              <a:off x="5648792" y="1772109"/>
              <a:ext cx="312036" cy="261496"/>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Flecha: hacia la izquierda 60">
              <a:extLst>
                <a:ext uri="{FF2B5EF4-FFF2-40B4-BE49-F238E27FC236}">
                  <a16:creationId xmlns:a16="http://schemas.microsoft.com/office/drawing/2014/main" id="{968F32FB-9B6B-49E9-9C0C-C25E80A04717}"/>
                </a:ext>
              </a:extLst>
            </p:cNvPr>
            <p:cNvSpPr/>
            <p:nvPr/>
          </p:nvSpPr>
          <p:spPr>
            <a:xfrm rot="10800000">
              <a:off x="6526931" y="1772110"/>
              <a:ext cx="312036" cy="261496"/>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Flecha: hacia la izquierda 61">
              <a:extLst>
                <a:ext uri="{FF2B5EF4-FFF2-40B4-BE49-F238E27FC236}">
                  <a16:creationId xmlns:a16="http://schemas.microsoft.com/office/drawing/2014/main" id="{A0F04B18-C144-4FE8-81FC-90C829BFDC89}"/>
                </a:ext>
              </a:extLst>
            </p:cNvPr>
            <p:cNvSpPr/>
            <p:nvPr/>
          </p:nvSpPr>
          <p:spPr>
            <a:xfrm>
              <a:off x="5652532" y="2663832"/>
              <a:ext cx="312036" cy="261496"/>
            </a:xfrm>
            <a:prstGeom prst="left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Flecha: hacia la izquierda 62">
              <a:extLst>
                <a:ext uri="{FF2B5EF4-FFF2-40B4-BE49-F238E27FC236}">
                  <a16:creationId xmlns:a16="http://schemas.microsoft.com/office/drawing/2014/main" id="{27F193B9-47A4-4A75-8167-3A6553B1E783}"/>
                </a:ext>
              </a:extLst>
            </p:cNvPr>
            <p:cNvSpPr/>
            <p:nvPr/>
          </p:nvSpPr>
          <p:spPr>
            <a:xfrm rot="10800000">
              <a:off x="6530671" y="2663832"/>
              <a:ext cx="312036" cy="261496"/>
            </a:xfrm>
            <a:prstGeom prst="left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Flecha: hacia la izquierda 63">
              <a:extLst>
                <a:ext uri="{FF2B5EF4-FFF2-40B4-BE49-F238E27FC236}">
                  <a16:creationId xmlns:a16="http://schemas.microsoft.com/office/drawing/2014/main" id="{9351BA24-8640-45FB-A603-34D8C5364764}"/>
                </a:ext>
              </a:extLst>
            </p:cNvPr>
            <p:cNvSpPr/>
            <p:nvPr/>
          </p:nvSpPr>
          <p:spPr>
            <a:xfrm rot="10800000">
              <a:off x="6519573" y="3525667"/>
              <a:ext cx="312036" cy="261496"/>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Flecha: hacia la izquierda 64">
              <a:extLst>
                <a:ext uri="{FF2B5EF4-FFF2-40B4-BE49-F238E27FC236}">
                  <a16:creationId xmlns:a16="http://schemas.microsoft.com/office/drawing/2014/main" id="{C863B32E-9C27-43FC-B708-3666D75ADEFB}"/>
                </a:ext>
              </a:extLst>
            </p:cNvPr>
            <p:cNvSpPr/>
            <p:nvPr/>
          </p:nvSpPr>
          <p:spPr>
            <a:xfrm rot="10800000">
              <a:off x="6523313" y="4405441"/>
              <a:ext cx="312036" cy="261496"/>
            </a:xfrm>
            <a:prstGeom prst="leftArrow">
              <a:avLst/>
            </a:prstGeom>
            <a:solidFill>
              <a:srgbClr val="33CCCC"/>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Flecha: hacia la izquierda 65">
              <a:extLst>
                <a:ext uri="{FF2B5EF4-FFF2-40B4-BE49-F238E27FC236}">
                  <a16:creationId xmlns:a16="http://schemas.microsoft.com/office/drawing/2014/main" id="{CEF2D6C6-8D55-4300-90EE-B86D5D14A6EF}"/>
                </a:ext>
              </a:extLst>
            </p:cNvPr>
            <p:cNvSpPr/>
            <p:nvPr/>
          </p:nvSpPr>
          <p:spPr>
            <a:xfrm>
              <a:off x="5620795" y="3525667"/>
              <a:ext cx="312036" cy="261496"/>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Flecha: hacia la izquierda 66">
              <a:extLst>
                <a:ext uri="{FF2B5EF4-FFF2-40B4-BE49-F238E27FC236}">
                  <a16:creationId xmlns:a16="http://schemas.microsoft.com/office/drawing/2014/main" id="{D1E0C304-C166-4519-8803-FAA8D1F79628}"/>
                </a:ext>
              </a:extLst>
            </p:cNvPr>
            <p:cNvSpPr/>
            <p:nvPr/>
          </p:nvSpPr>
          <p:spPr>
            <a:xfrm>
              <a:off x="5624535" y="4405441"/>
              <a:ext cx="312036" cy="261496"/>
            </a:xfrm>
            <a:prstGeom prst="leftArrow">
              <a:avLst/>
            </a:prstGeom>
            <a:solidFill>
              <a:srgbClr val="33CCCC"/>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Flecha: hacia la izquierda 67">
              <a:extLst>
                <a:ext uri="{FF2B5EF4-FFF2-40B4-BE49-F238E27FC236}">
                  <a16:creationId xmlns:a16="http://schemas.microsoft.com/office/drawing/2014/main" id="{4B0E68D6-C789-477F-93F9-0C5D368F3D2C}"/>
                </a:ext>
              </a:extLst>
            </p:cNvPr>
            <p:cNvSpPr/>
            <p:nvPr/>
          </p:nvSpPr>
          <p:spPr>
            <a:xfrm rot="10800000">
              <a:off x="6541755" y="5288390"/>
              <a:ext cx="312036" cy="261496"/>
            </a:xfrm>
            <a:prstGeom prst="lef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Flecha: hacia la izquierda 68">
              <a:extLst>
                <a:ext uri="{FF2B5EF4-FFF2-40B4-BE49-F238E27FC236}">
                  <a16:creationId xmlns:a16="http://schemas.microsoft.com/office/drawing/2014/main" id="{5C601112-7BC7-4965-B251-DF6C83757454}"/>
                </a:ext>
              </a:extLst>
            </p:cNvPr>
            <p:cNvSpPr/>
            <p:nvPr/>
          </p:nvSpPr>
          <p:spPr>
            <a:xfrm>
              <a:off x="5642977" y="5288390"/>
              <a:ext cx="312036" cy="261496"/>
            </a:xfrm>
            <a:prstGeom prst="lef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Flecha: hacia la izquierda 69">
              <a:extLst>
                <a:ext uri="{FF2B5EF4-FFF2-40B4-BE49-F238E27FC236}">
                  <a16:creationId xmlns:a16="http://schemas.microsoft.com/office/drawing/2014/main" id="{D9D25D9C-C986-4052-A7AE-4AFA7E62B0ED}"/>
                </a:ext>
              </a:extLst>
            </p:cNvPr>
            <p:cNvSpPr/>
            <p:nvPr/>
          </p:nvSpPr>
          <p:spPr>
            <a:xfrm rot="10800000">
              <a:off x="6559917" y="6110176"/>
              <a:ext cx="312036" cy="261496"/>
            </a:xfrm>
            <a:prstGeom prst="left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Flecha: hacia la izquierda 70">
              <a:extLst>
                <a:ext uri="{FF2B5EF4-FFF2-40B4-BE49-F238E27FC236}">
                  <a16:creationId xmlns:a16="http://schemas.microsoft.com/office/drawing/2014/main" id="{673A3110-0F94-404C-BF1F-461BD484324D}"/>
                </a:ext>
              </a:extLst>
            </p:cNvPr>
            <p:cNvSpPr/>
            <p:nvPr/>
          </p:nvSpPr>
          <p:spPr>
            <a:xfrm>
              <a:off x="5661139" y="6110176"/>
              <a:ext cx="312036" cy="261496"/>
            </a:xfrm>
            <a:prstGeom prst="left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086024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196788E-ADE6-FF4A-8FA0-6B0C07AB0CFD}"/>
              </a:ext>
            </a:extLst>
          </p:cNvPr>
          <p:cNvPicPr>
            <a:picLocks noChangeAspect="1"/>
          </p:cNvPicPr>
          <p:nvPr/>
        </p:nvPicPr>
        <p:blipFill>
          <a:blip r:embed="rId2"/>
          <a:stretch>
            <a:fillRect/>
          </a:stretch>
        </p:blipFill>
        <p:spPr>
          <a:xfrm>
            <a:off x="6066" y="0"/>
            <a:ext cx="12180722" cy="6858000"/>
          </a:xfrm>
          <a:prstGeom prst="rect">
            <a:avLst/>
          </a:prstGeom>
        </p:spPr>
      </p:pic>
      <p:sp>
        <p:nvSpPr>
          <p:cNvPr id="2" name="Título 1">
            <a:extLst>
              <a:ext uri="{FF2B5EF4-FFF2-40B4-BE49-F238E27FC236}">
                <a16:creationId xmlns:a16="http://schemas.microsoft.com/office/drawing/2014/main" id="{DEABB509-BCD9-4BAF-AECA-C9B998B7845C}"/>
              </a:ext>
            </a:extLst>
          </p:cNvPr>
          <p:cNvSpPr>
            <a:spLocks noGrp="1"/>
          </p:cNvSpPr>
          <p:nvPr>
            <p:ph type="title"/>
          </p:nvPr>
        </p:nvSpPr>
        <p:spPr>
          <a:xfrm>
            <a:off x="302435" y="1212882"/>
            <a:ext cx="11557055" cy="1160040"/>
          </a:xfrm>
        </p:spPr>
        <p:txBody>
          <a:bodyPr/>
          <a:lstStyle/>
          <a:p>
            <a:r>
              <a:rPr lang="es-ES" sz="2800" b="1" dirty="0">
                <a:ln w="0"/>
                <a:solidFill>
                  <a:srgbClr val="002060"/>
                </a:solidFill>
                <a:latin typeface="Century Gothic" panose="020B0502020202020204" pitchFamily="34" charset="0"/>
              </a:rPr>
              <a:t>Las acciones del ICE se enmarcan en el contexto del desarrollo sostenible nacional</a:t>
            </a:r>
            <a:endParaRPr lang="es-CR" sz="2800" b="1" dirty="0">
              <a:ln w="0"/>
              <a:solidFill>
                <a:srgbClr val="002060"/>
              </a:solidFill>
              <a:latin typeface="Century Gothic" panose="020B0502020202020204" pitchFamily="34" charset="0"/>
            </a:endParaRPr>
          </a:p>
        </p:txBody>
      </p:sp>
      <p:sp>
        <p:nvSpPr>
          <p:cNvPr id="4" name="Marcador de contenido 3">
            <a:extLst>
              <a:ext uri="{FF2B5EF4-FFF2-40B4-BE49-F238E27FC236}">
                <a16:creationId xmlns:a16="http://schemas.microsoft.com/office/drawing/2014/main" id="{F2CB6951-9ABF-43DE-8613-A29B70257A0E}"/>
              </a:ext>
            </a:extLst>
          </p:cNvPr>
          <p:cNvSpPr>
            <a:spLocks noGrp="1"/>
          </p:cNvSpPr>
          <p:nvPr>
            <p:ph idx="1"/>
          </p:nvPr>
        </p:nvSpPr>
        <p:spPr>
          <a:xfrm>
            <a:off x="471055" y="2478131"/>
            <a:ext cx="11277600" cy="2928977"/>
          </a:xfrm>
          <a:solidFill>
            <a:schemeClr val="bg1">
              <a:lumMod val="95000"/>
            </a:schemeClr>
          </a:solidFill>
        </p:spPr>
        <p:txBody>
          <a:bodyPr>
            <a:normAutofit/>
          </a:bodyPr>
          <a:lstStyle/>
          <a:p>
            <a:pPr algn="just"/>
            <a:r>
              <a:rPr lang="es-ES" sz="2400" dirty="0"/>
              <a:t>Costa Rica apunta a una economía descarbonizada con cero emisiones netas para 2050 en su Plan Nacional de Descarbonización.</a:t>
            </a:r>
          </a:p>
          <a:p>
            <a:pPr algn="just"/>
            <a:r>
              <a:rPr lang="es-ES" sz="2400" dirty="0"/>
              <a:t>Este objetivo es coherente con la meta a largo plazo de limitar el aumento de la temperatura global media a 1,5 grados centígrados por encima de los niveles preindustriales.</a:t>
            </a:r>
          </a:p>
          <a:p>
            <a:pPr algn="just"/>
            <a:r>
              <a:rPr lang="es-ES" sz="2400" dirty="0"/>
              <a:t>En 2019, la red eléctrica costarricense fue uno de los pocos sistemas descarbonizados del mundo, con un factor de emisión de 34,1 tCO2e/GWh.</a:t>
            </a:r>
            <a:endParaRPr lang="es-CR" sz="2400" dirty="0"/>
          </a:p>
        </p:txBody>
      </p:sp>
      <p:sp>
        <p:nvSpPr>
          <p:cNvPr id="8" name="CuadroTexto 7">
            <a:extLst>
              <a:ext uri="{FF2B5EF4-FFF2-40B4-BE49-F238E27FC236}">
                <a16:creationId xmlns:a16="http://schemas.microsoft.com/office/drawing/2014/main" id="{A724BCE6-9EE2-E140-B992-130F2B2BFE1C}"/>
              </a:ext>
            </a:extLst>
          </p:cNvPr>
          <p:cNvSpPr txBox="1"/>
          <p:nvPr/>
        </p:nvSpPr>
        <p:spPr>
          <a:xfrm>
            <a:off x="6778512" y="6403329"/>
            <a:ext cx="4361066" cy="276999"/>
          </a:xfrm>
          <a:prstGeom prst="rect">
            <a:avLst/>
          </a:prstGeom>
          <a:noFill/>
        </p:spPr>
        <p:txBody>
          <a:bodyPr wrap="square" rtlCol="0">
            <a:spAutoFit/>
          </a:bodyPr>
          <a:lstStyle/>
          <a:p>
            <a:pPr algn="r"/>
            <a:r>
              <a:rPr lang="es-CR" sz="1200" b="1" dirty="0">
                <a:solidFill>
                  <a:srgbClr val="014B93"/>
                </a:solidFill>
                <a:latin typeface="Arial" panose="020B0604020202020204" pitchFamily="34" charset="0"/>
                <a:cs typeface="Arial" panose="020B0604020202020204" pitchFamily="34" charset="0"/>
              </a:rPr>
              <a:t>Gerencia Finanzas</a:t>
            </a:r>
          </a:p>
        </p:txBody>
      </p:sp>
      <p:sp>
        <p:nvSpPr>
          <p:cNvPr id="9" name="Título 1">
            <a:extLst>
              <a:ext uri="{FF2B5EF4-FFF2-40B4-BE49-F238E27FC236}">
                <a16:creationId xmlns:a16="http://schemas.microsoft.com/office/drawing/2014/main" id="{93A4213F-621F-FE4A-BCAE-E5BB20E195B2}"/>
              </a:ext>
            </a:extLst>
          </p:cNvPr>
          <p:cNvSpPr txBox="1">
            <a:spLocks/>
          </p:cNvSpPr>
          <p:nvPr/>
        </p:nvSpPr>
        <p:spPr>
          <a:xfrm>
            <a:off x="302436" y="320634"/>
            <a:ext cx="11598406" cy="5716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rPr>
              <a:t>Instituto Costarricense de Electricidad</a:t>
            </a:r>
            <a:endParaRPr kumimoji="0" lang="es-CR"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endParaRPr>
          </a:p>
          <a:p>
            <a:pPr algn="l"/>
            <a:r>
              <a:rPr lang="es-CR" sz="2400" b="1" dirty="0">
                <a:ln w="0"/>
                <a:solidFill>
                  <a:schemeClr val="accent1"/>
                </a:solidFill>
                <a:latin typeface="Century Gothic" panose="020B0502020202020204" pitchFamily="34" charset="0"/>
              </a:rPr>
              <a:t>Acciones del ICE en el contexto del desarrollo sostenible país</a:t>
            </a:r>
            <a:endParaRPr lang="es-CR" sz="1200" b="1" dirty="0">
              <a:ln w="0"/>
              <a:solidFill>
                <a:schemeClr val="accent1"/>
              </a:solidFill>
              <a:latin typeface="Century Gothic" panose="020B0502020202020204" pitchFamily="34" charset="0"/>
            </a:endParaRPr>
          </a:p>
        </p:txBody>
      </p:sp>
      <p:cxnSp>
        <p:nvCxnSpPr>
          <p:cNvPr id="10" name="Conector recto 9"/>
          <p:cNvCxnSpPr/>
          <p:nvPr/>
        </p:nvCxnSpPr>
        <p:spPr>
          <a:xfrm>
            <a:off x="167824" y="1024042"/>
            <a:ext cx="11691667" cy="233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71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A196788E-ADE6-FF4A-8FA0-6B0C07AB0CFD}"/>
              </a:ext>
            </a:extLst>
          </p:cNvPr>
          <p:cNvPicPr>
            <a:picLocks noChangeAspect="1"/>
          </p:cNvPicPr>
          <p:nvPr/>
        </p:nvPicPr>
        <p:blipFill>
          <a:blip r:embed="rId3"/>
          <a:stretch>
            <a:fillRect/>
          </a:stretch>
        </p:blipFill>
        <p:spPr>
          <a:xfrm>
            <a:off x="11278" y="0"/>
            <a:ext cx="12180722" cy="6858000"/>
          </a:xfrm>
          <a:prstGeom prst="rect">
            <a:avLst/>
          </a:prstGeom>
        </p:spPr>
      </p:pic>
      <p:sp>
        <p:nvSpPr>
          <p:cNvPr id="8" name="Título 1">
            <a:extLst>
              <a:ext uri="{FF2B5EF4-FFF2-40B4-BE49-F238E27FC236}">
                <a16:creationId xmlns:a16="http://schemas.microsoft.com/office/drawing/2014/main" id="{93A4213F-621F-FE4A-BCAE-E5BB20E195B2}"/>
              </a:ext>
            </a:extLst>
          </p:cNvPr>
          <p:cNvSpPr txBox="1">
            <a:spLocks/>
          </p:cNvSpPr>
          <p:nvPr/>
        </p:nvSpPr>
        <p:spPr>
          <a:xfrm>
            <a:off x="302436" y="320634"/>
            <a:ext cx="11598406" cy="5716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800" b="1" dirty="0">
                <a:ln w="0"/>
                <a:solidFill>
                  <a:srgbClr val="002060"/>
                </a:solidFill>
                <a:latin typeface="Century Gothic" panose="020B0502020202020204" pitchFamily="34" charset="0"/>
              </a:rPr>
              <a:t>Instituto Costarricense de Electricidad</a:t>
            </a:r>
            <a:endParaRPr lang="es-CR" sz="2800" b="1" dirty="0">
              <a:ln w="0"/>
              <a:solidFill>
                <a:srgbClr val="002060"/>
              </a:solidFill>
              <a:latin typeface="Century Gothic" panose="020B0502020202020204" pitchFamily="34" charset="0"/>
            </a:endParaRPr>
          </a:p>
          <a:p>
            <a:pPr algn="l"/>
            <a:r>
              <a:rPr lang="es-ES" sz="2400" b="1" dirty="0">
                <a:ln w="0"/>
                <a:solidFill>
                  <a:schemeClr val="accent1"/>
                </a:solidFill>
                <a:latin typeface="Century Gothic" panose="020B0502020202020204" pitchFamily="34" charset="0"/>
              </a:rPr>
              <a:t>Análisis histórico de emisiones de GEI del SEN</a:t>
            </a:r>
          </a:p>
        </p:txBody>
      </p:sp>
      <p:cxnSp>
        <p:nvCxnSpPr>
          <p:cNvPr id="9" name="Conector recto 8"/>
          <p:cNvCxnSpPr/>
          <p:nvPr/>
        </p:nvCxnSpPr>
        <p:spPr>
          <a:xfrm>
            <a:off x="167824" y="1024042"/>
            <a:ext cx="11691667" cy="233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o 32">
            <a:extLst>
              <a:ext uri="{FF2B5EF4-FFF2-40B4-BE49-F238E27FC236}">
                <a16:creationId xmlns:a16="http://schemas.microsoft.com/office/drawing/2014/main" id="{3EDC7B53-FE3C-45A9-99C3-B1E6FADAD3C6}"/>
              </a:ext>
            </a:extLst>
          </p:cNvPr>
          <p:cNvGrpSpPr/>
          <p:nvPr/>
        </p:nvGrpSpPr>
        <p:grpSpPr>
          <a:xfrm>
            <a:off x="826384" y="1175151"/>
            <a:ext cx="4604598" cy="2783665"/>
            <a:chOff x="6398216" y="709790"/>
            <a:chExt cx="4210638" cy="2529189"/>
          </a:xfrm>
        </p:grpSpPr>
        <p:pic>
          <p:nvPicPr>
            <p:cNvPr id="46" name="Imagen 45">
              <a:extLst>
                <a:ext uri="{FF2B5EF4-FFF2-40B4-BE49-F238E27FC236}">
                  <a16:creationId xmlns:a16="http://schemas.microsoft.com/office/drawing/2014/main" id="{6E69CAA8-E778-4EE3-ADE5-8EFD970BE0A8}"/>
                </a:ext>
              </a:extLst>
            </p:cNvPr>
            <p:cNvPicPr>
              <a:picLocks noChangeAspect="1"/>
            </p:cNvPicPr>
            <p:nvPr/>
          </p:nvPicPr>
          <p:blipFill rotWithShape="1">
            <a:blip r:embed="rId4"/>
            <a:srcRect b="1668"/>
            <a:stretch/>
          </p:blipFill>
          <p:spPr>
            <a:xfrm>
              <a:off x="6398216" y="709790"/>
              <a:ext cx="4210638" cy="252918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7" name="Elipse 46">
              <a:extLst>
                <a:ext uri="{FF2B5EF4-FFF2-40B4-BE49-F238E27FC236}">
                  <a16:creationId xmlns:a16="http://schemas.microsoft.com/office/drawing/2014/main" id="{C185C987-47AC-4F35-8D16-413A7ABFDBF2}"/>
                </a:ext>
              </a:extLst>
            </p:cNvPr>
            <p:cNvSpPr/>
            <p:nvPr/>
          </p:nvSpPr>
          <p:spPr>
            <a:xfrm>
              <a:off x="8805378" y="2024733"/>
              <a:ext cx="347240" cy="3240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pSp>
      <p:pic>
        <p:nvPicPr>
          <p:cNvPr id="48" name="Imagen 47">
            <a:extLst>
              <a:ext uri="{FF2B5EF4-FFF2-40B4-BE49-F238E27FC236}">
                <a16:creationId xmlns:a16="http://schemas.microsoft.com/office/drawing/2014/main" id="{9EE9F530-D5DA-4213-B2D5-364362E0EEE5}"/>
              </a:ext>
            </a:extLst>
          </p:cNvPr>
          <p:cNvPicPr>
            <a:picLocks noChangeAspect="1"/>
          </p:cNvPicPr>
          <p:nvPr/>
        </p:nvPicPr>
        <p:blipFill>
          <a:blip r:embed="rId5"/>
          <a:stretch>
            <a:fillRect/>
          </a:stretch>
        </p:blipFill>
        <p:spPr>
          <a:xfrm>
            <a:off x="6923690" y="1178658"/>
            <a:ext cx="4307297" cy="266932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9" name="Imagen 48">
            <a:extLst>
              <a:ext uri="{FF2B5EF4-FFF2-40B4-BE49-F238E27FC236}">
                <a16:creationId xmlns:a16="http://schemas.microsoft.com/office/drawing/2014/main" id="{E843072E-8CEE-4A21-98F4-58AE84EFD4B3}"/>
              </a:ext>
            </a:extLst>
          </p:cNvPr>
          <p:cNvPicPr>
            <a:picLocks noChangeAspect="1"/>
          </p:cNvPicPr>
          <p:nvPr/>
        </p:nvPicPr>
        <p:blipFill>
          <a:blip r:embed="rId6"/>
          <a:stretch>
            <a:fillRect/>
          </a:stretch>
        </p:blipFill>
        <p:spPr>
          <a:xfrm>
            <a:off x="499416" y="4107836"/>
            <a:ext cx="5258534" cy="1952898"/>
          </a:xfrm>
          <a:prstGeom prst="rect">
            <a:avLst/>
          </a:prstGeom>
        </p:spPr>
      </p:pic>
      <p:pic>
        <p:nvPicPr>
          <p:cNvPr id="50" name="Imagen 49">
            <a:extLst>
              <a:ext uri="{FF2B5EF4-FFF2-40B4-BE49-F238E27FC236}">
                <a16:creationId xmlns:a16="http://schemas.microsoft.com/office/drawing/2014/main" id="{29A999BF-BD9B-4A90-A91F-A9653FDFD0E4}"/>
              </a:ext>
            </a:extLst>
          </p:cNvPr>
          <p:cNvPicPr>
            <a:picLocks noChangeAspect="1"/>
          </p:cNvPicPr>
          <p:nvPr/>
        </p:nvPicPr>
        <p:blipFill>
          <a:blip r:embed="rId7"/>
          <a:stretch>
            <a:fillRect/>
          </a:stretch>
        </p:blipFill>
        <p:spPr>
          <a:xfrm>
            <a:off x="6410338" y="4431959"/>
            <a:ext cx="5334000" cy="1628775"/>
          </a:xfrm>
          <a:prstGeom prst="rect">
            <a:avLst/>
          </a:prstGeom>
        </p:spPr>
      </p:pic>
      <p:sp>
        <p:nvSpPr>
          <p:cNvPr id="13" name="CuadroTexto 12">
            <a:extLst>
              <a:ext uri="{FF2B5EF4-FFF2-40B4-BE49-F238E27FC236}">
                <a16:creationId xmlns:a16="http://schemas.microsoft.com/office/drawing/2014/main" id="{A724BCE6-9EE2-E140-B992-130F2B2BFE1C}"/>
              </a:ext>
            </a:extLst>
          </p:cNvPr>
          <p:cNvSpPr txBox="1"/>
          <p:nvPr/>
        </p:nvSpPr>
        <p:spPr>
          <a:xfrm>
            <a:off x="6778512" y="6403329"/>
            <a:ext cx="4361066" cy="276999"/>
          </a:xfrm>
          <a:prstGeom prst="rect">
            <a:avLst/>
          </a:prstGeom>
          <a:noFill/>
        </p:spPr>
        <p:txBody>
          <a:bodyPr wrap="square" rtlCol="0">
            <a:spAutoFit/>
          </a:bodyPr>
          <a:lstStyle/>
          <a:p>
            <a:pPr algn="r"/>
            <a:r>
              <a:rPr lang="es-CR" sz="1200" b="1" dirty="0">
                <a:solidFill>
                  <a:srgbClr val="014B93"/>
                </a:solidFill>
                <a:latin typeface="Arial" panose="020B0604020202020204" pitchFamily="34" charset="0"/>
                <a:cs typeface="Arial" panose="020B0604020202020204" pitchFamily="34" charset="0"/>
              </a:rPr>
              <a:t>Gerencia Finanzas</a:t>
            </a:r>
          </a:p>
        </p:txBody>
      </p:sp>
    </p:spTree>
    <p:extLst>
      <p:ext uri="{BB962C8B-B14F-4D97-AF65-F5344CB8AC3E}">
        <p14:creationId xmlns:p14="http://schemas.microsoft.com/office/powerpoint/2010/main" val="2957100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E1AA045-B973-104F-ADFE-020D1724E4AD}"/>
              </a:ext>
            </a:extLst>
          </p:cNvPr>
          <p:cNvPicPr>
            <a:picLocks noChangeAspect="1"/>
          </p:cNvPicPr>
          <p:nvPr/>
        </p:nvPicPr>
        <p:blipFill>
          <a:blip r:embed="rId2"/>
          <a:stretch>
            <a:fillRect/>
          </a:stretch>
        </p:blipFill>
        <p:spPr>
          <a:xfrm>
            <a:off x="0" y="0"/>
            <a:ext cx="12187066" cy="6858000"/>
          </a:xfrm>
          <a:prstGeom prst="rect">
            <a:avLst/>
          </a:prstGeom>
        </p:spPr>
      </p:pic>
      <p:sp>
        <p:nvSpPr>
          <p:cNvPr id="7" name="CuadroTexto 6">
            <a:extLst>
              <a:ext uri="{FF2B5EF4-FFF2-40B4-BE49-F238E27FC236}">
                <a16:creationId xmlns:a16="http://schemas.microsoft.com/office/drawing/2014/main" id="{A724BCE6-9EE2-E140-B992-130F2B2BFE1C}"/>
              </a:ext>
            </a:extLst>
          </p:cNvPr>
          <p:cNvSpPr txBox="1"/>
          <p:nvPr/>
        </p:nvSpPr>
        <p:spPr>
          <a:xfrm>
            <a:off x="6778512" y="6403329"/>
            <a:ext cx="4361066" cy="276999"/>
          </a:xfrm>
          <a:prstGeom prst="rect">
            <a:avLst/>
          </a:prstGeom>
          <a:noFill/>
        </p:spPr>
        <p:txBody>
          <a:bodyPr wrap="square" rtlCol="0">
            <a:spAutoFit/>
          </a:bodyPr>
          <a:lstStyle/>
          <a:p>
            <a:pPr algn="r"/>
            <a:r>
              <a:rPr lang="es-CR" sz="1200" b="1" dirty="0">
                <a:solidFill>
                  <a:srgbClr val="014B93"/>
                </a:solidFill>
                <a:latin typeface="Arial" panose="020B0604020202020204" pitchFamily="34" charset="0"/>
                <a:cs typeface="Arial" panose="020B0604020202020204" pitchFamily="34" charset="0"/>
              </a:rPr>
              <a:t>Gerencia Finanzas</a:t>
            </a:r>
          </a:p>
        </p:txBody>
      </p:sp>
      <p:sp>
        <p:nvSpPr>
          <p:cNvPr id="5" name="Rectángulo 4"/>
          <p:cNvSpPr/>
          <p:nvPr/>
        </p:nvSpPr>
        <p:spPr>
          <a:xfrm>
            <a:off x="1407886" y="3320872"/>
            <a:ext cx="9144000" cy="912104"/>
          </a:xfrm>
          <a:prstGeom prst="rect">
            <a:avLst/>
          </a:prstGeom>
          <a:solidFill>
            <a:srgbClr val="00306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Rectángulo redondeado 5"/>
          <p:cNvSpPr/>
          <p:nvPr/>
        </p:nvSpPr>
        <p:spPr>
          <a:xfrm>
            <a:off x="3759200" y="2290357"/>
            <a:ext cx="4673600" cy="2757714"/>
          </a:xfrm>
          <a:prstGeom prst="roundRect">
            <a:avLst/>
          </a:prstGeom>
          <a:solidFill>
            <a:schemeClr val="bg1"/>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kern="0" dirty="0">
                <a:solidFill>
                  <a:srgbClr val="003061"/>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Bonos temáticos, una industria en crecimiento.</a:t>
            </a:r>
            <a:endParaRPr lang="es-CR" sz="4400" b="1" kern="0" dirty="0">
              <a:solidFill>
                <a:srgbClr val="003061"/>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121432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196788E-ADE6-FF4A-8FA0-6B0C07AB0CFD}"/>
              </a:ext>
            </a:extLst>
          </p:cNvPr>
          <p:cNvPicPr>
            <a:picLocks noChangeAspect="1"/>
          </p:cNvPicPr>
          <p:nvPr/>
        </p:nvPicPr>
        <p:blipFill>
          <a:blip r:embed="rId2"/>
          <a:stretch>
            <a:fillRect/>
          </a:stretch>
        </p:blipFill>
        <p:spPr>
          <a:xfrm>
            <a:off x="5639" y="0"/>
            <a:ext cx="12180722" cy="6858000"/>
          </a:xfrm>
          <a:prstGeom prst="rect">
            <a:avLst/>
          </a:prstGeom>
        </p:spPr>
      </p:pic>
      <p:sp>
        <p:nvSpPr>
          <p:cNvPr id="7" name="CuadroTexto 6">
            <a:extLst>
              <a:ext uri="{FF2B5EF4-FFF2-40B4-BE49-F238E27FC236}">
                <a16:creationId xmlns:a16="http://schemas.microsoft.com/office/drawing/2014/main" id="{A724BCE6-9EE2-E140-B992-130F2B2BFE1C}"/>
              </a:ext>
            </a:extLst>
          </p:cNvPr>
          <p:cNvSpPr txBox="1"/>
          <p:nvPr/>
        </p:nvSpPr>
        <p:spPr>
          <a:xfrm>
            <a:off x="6778512" y="6403329"/>
            <a:ext cx="4361066" cy="276999"/>
          </a:xfrm>
          <a:prstGeom prst="rect">
            <a:avLst/>
          </a:prstGeom>
          <a:noFill/>
        </p:spPr>
        <p:txBody>
          <a:bodyPr wrap="square" rtlCol="0">
            <a:spAutoFit/>
          </a:bodyPr>
          <a:lstStyle/>
          <a:p>
            <a:pPr algn="r"/>
            <a:r>
              <a:rPr lang="es-CR" sz="1200" b="1" dirty="0">
                <a:solidFill>
                  <a:srgbClr val="014B93"/>
                </a:solidFill>
                <a:latin typeface="Arial" panose="020B0604020202020204" pitchFamily="34" charset="0"/>
                <a:cs typeface="Arial" panose="020B0604020202020204" pitchFamily="34" charset="0"/>
              </a:rPr>
              <a:t>Gerencia Finanzas</a:t>
            </a:r>
          </a:p>
        </p:txBody>
      </p:sp>
      <p:sp>
        <p:nvSpPr>
          <p:cNvPr id="4" name="Marcador de contenido 3">
            <a:extLst>
              <a:ext uri="{FF2B5EF4-FFF2-40B4-BE49-F238E27FC236}">
                <a16:creationId xmlns:a16="http://schemas.microsoft.com/office/drawing/2014/main" id="{D10D649A-485D-4864-B896-8B3A8076DC8D}"/>
              </a:ext>
            </a:extLst>
          </p:cNvPr>
          <p:cNvSpPr>
            <a:spLocks noGrp="1"/>
          </p:cNvSpPr>
          <p:nvPr>
            <p:ph idx="1"/>
          </p:nvPr>
        </p:nvSpPr>
        <p:spPr>
          <a:xfrm>
            <a:off x="6251543" y="1541184"/>
            <a:ext cx="5211238" cy="4720710"/>
          </a:xfrm>
          <a:solidFill>
            <a:schemeClr val="bg1">
              <a:lumMod val="95000"/>
            </a:schemeClr>
          </a:solidFill>
          <a:ln>
            <a:solidFill>
              <a:schemeClr val="bg1">
                <a:lumMod val="95000"/>
              </a:schemeClr>
            </a:solidFill>
          </a:ln>
        </p:spPr>
        <p:txBody>
          <a:bodyPr>
            <a:normAutofit fontScale="85000" lnSpcReduction="20000"/>
          </a:bodyPr>
          <a:lstStyle/>
          <a:p>
            <a:pPr marL="0" indent="0">
              <a:buNone/>
            </a:pPr>
            <a:r>
              <a:rPr lang="es-ES" sz="1900" dirty="0"/>
              <a:t>Uso de los fondos: Captación está destinada a un fin específico:</a:t>
            </a:r>
          </a:p>
          <a:p>
            <a:pPr marL="0" indent="0">
              <a:buNone/>
            </a:pPr>
            <a:endParaRPr lang="es-ES" sz="1600" dirty="0"/>
          </a:p>
          <a:p>
            <a:pPr marL="0" indent="0">
              <a:buNone/>
            </a:pPr>
            <a:endParaRPr lang="es-ES" sz="1600" dirty="0"/>
          </a:p>
          <a:p>
            <a:pPr marL="0" indent="0">
              <a:buNone/>
            </a:pPr>
            <a:r>
              <a:rPr lang="es-ES" sz="1900" dirty="0"/>
              <a:t>Objetivos corporativos generales: Captación da libertad en uso de fondos:</a:t>
            </a:r>
            <a:endParaRPr lang="es-ES" sz="2100" dirty="0"/>
          </a:p>
          <a:p>
            <a:pPr marL="0" indent="0">
              <a:buNone/>
            </a:pPr>
            <a:endParaRPr lang="es-ES" sz="1900" dirty="0"/>
          </a:p>
          <a:p>
            <a:pPr marL="0" indent="0">
              <a:buNone/>
            </a:pPr>
            <a:endParaRPr lang="es-CR" sz="2000" dirty="0"/>
          </a:p>
          <a:p>
            <a:pPr marL="0" indent="0">
              <a:buNone/>
            </a:pPr>
            <a:r>
              <a:rPr lang="es-CR" sz="1900" b="1" dirty="0"/>
              <a:t>Beneficios de un bono temático para el emisor: </a:t>
            </a:r>
          </a:p>
          <a:p>
            <a:pPr algn="just"/>
            <a:r>
              <a:rPr lang="es-ES" sz="1900" dirty="0"/>
              <a:t>acceder a un grupo de inversores con enfoque sostenible al que no tendrían acceso con bonos estándares</a:t>
            </a:r>
          </a:p>
          <a:p>
            <a:pPr algn="just"/>
            <a:r>
              <a:rPr lang="es-ES" sz="1900" dirty="0"/>
              <a:t>fortalecer el posicionamiento de su marca y gobernanza corporativa, dado el mayor nivel de transparencia y compromisos que adquiere con los inversores</a:t>
            </a:r>
          </a:p>
          <a:p>
            <a:pPr algn="just"/>
            <a:r>
              <a:rPr lang="es-ES" sz="1900" dirty="0"/>
              <a:t>generar un impacto positivo en su ambiente de negocios</a:t>
            </a:r>
          </a:p>
          <a:p>
            <a:pPr algn="just"/>
            <a:r>
              <a:rPr lang="es-ES" sz="1900" dirty="0"/>
              <a:t>posicionarse como jugador relevante en el creciente mercado de financiamiento sostenible, con mayores estándares.</a:t>
            </a:r>
          </a:p>
        </p:txBody>
      </p:sp>
      <p:sp>
        <p:nvSpPr>
          <p:cNvPr id="8" name="Título 1">
            <a:extLst>
              <a:ext uri="{FF2B5EF4-FFF2-40B4-BE49-F238E27FC236}">
                <a16:creationId xmlns:a16="http://schemas.microsoft.com/office/drawing/2014/main" id="{93A4213F-621F-FE4A-BCAE-E5BB20E195B2}"/>
              </a:ext>
            </a:extLst>
          </p:cNvPr>
          <p:cNvSpPr txBox="1">
            <a:spLocks/>
          </p:cNvSpPr>
          <p:nvPr/>
        </p:nvSpPr>
        <p:spPr>
          <a:xfrm>
            <a:off x="302436" y="320634"/>
            <a:ext cx="11598406" cy="5716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rPr>
              <a:t>Instituto Costarricense de Electricidad</a:t>
            </a:r>
            <a:endParaRPr kumimoji="0" lang="es-CR" sz="2800" b="1" i="0" u="none" strike="noStrike" kern="1200" cap="none" spc="0" normalizeH="0" baseline="0" noProof="0" dirty="0">
              <a:ln w="0"/>
              <a:solidFill>
                <a:srgbClr val="002060"/>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w="0"/>
                <a:solidFill>
                  <a:srgbClr val="4472C4"/>
                </a:solidFill>
                <a:effectLst/>
                <a:uLnTx/>
                <a:uFillTx/>
                <a:latin typeface="Century Gothic" panose="020B0502020202020204" pitchFamily="34" charset="0"/>
                <a:ea typeface="+mj-ea"/>
                <a:cs typeface="+mj-cs"/>
              </a:rPr>
              <a:t>Opciones de bonos</a:t>
            </a:r>
            <a:r>
              <a:rPr kumimoji="0" lang="es-ES" sz="2400" b="1" i="0" u="none" strike="noStrike" kern="1200" cap="none" spc="0" normalizeH="0" noProof="0" dirty="0">
                <a:ln w="0"/>
                <a:solidFill>
                  <a:srgbClr val="4472C4"/>
                </a:solidFill>
                <a:effectLst/>
                <a:uLnTx/>
                <a:uFillTx/>
                <a:latin typeface="Century Gothic" panose="020B0502020202020204" pitchFamily="34" charset="0"/>
                <a:ea typeface="+mj-ea"/>
                <a:cs typeface="+mj-cs"/>
              </a:rPr>
              <a:t> temáticos</a:t>
            </a:r>
            <a:endParaRPr kumimoji="0" lang="es-ES" sz="2400" b="1" i="0" u="none" strike="noStrike" kern="1200" cap="none" spc="0" normalizeH="0" baseline="0" noProof="0" dirty="0">
              <a:ln w="0"/>
              <a:solidFill>
                <a:srgbClr val="4472C4"/>
              </a:solidFill>
              <a:effectLst/>
              <a:uLnTx/>
              <a:uFillTx/>
              <a:latin typeface="Century Gothic" panose="020B0502020202020204" pitchFamily="34" charset="0"/>
              <a:ea typeface="+mj-ea"/>
              <a:cs typeface="+mj-cs"/>
            </a:endParaRPr>
          </a:p>
        </p:txBody>
      </p:sp>
      <p:cxnSp>
        <p:nvCxnSpPr>
          <p:cNvPr id="9" name="Conector recto 8"/>
          <p:cNvCxnSpPr/>
          <p:nvPr/>
        </p:nvCxnSpPr>
        <p:spPr>
          <a:xfrm>
            <a:off x="167824" y="1024042"/>
            <a:ext cx="11691667" cy="233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ángulo 11"/>
          <p:cNvSpPr/>
          <p:nvPr/>
        </p:nvSpPr>
        <p:spPr>
          <a:xfrm>
            <a:off x="330580" y="1491357"/>
            <a:ext cx="5211238" cy="4770537"/>
          </a:xfrm>
          <a:prstGeom prst="rect">
            <a:avLst/>
          </a:prstGeom>
          <a:solidFill>
            <a:schemeClr val="bg1">
              <a:lumMod val="95000"/>
            </a:schemeClr>
          </a:solidFill>
          <a:ln>
            <a:solidFill>
              <a:schemeClr val="bg1">
                <a:lumMod val="95000"/>
              </a:schemeClr>
            </a:solidFill>
          </a:ln>
        </p:spPr>
        <p:txBody>
          <a:bodyPr wrap="square">
            <a:spAutoFit/>
          </a:bodyPr>
          <a:lstStyle/>
          <a:p>
            <a:pPr algn="just"/>
            <a:r>
              <a:rPr lang="es-ES" sz="1600" b="1" dirty="0">
                <a:ea typeface="Calibri" panose="020F0502020204030204" pitchFamily="34" charset="0"/>
                <a:cs typeface="Arial" panose="020B0604020202020204" pitchFamily="34" charset="0"/>
              </a:rPr>
              <a:t>A continuación una definición obtenida de BID </a:t>
            </a:r>
            <a:r>
              <a:rPr lang="es-ES" sz="1600" b="1" dirty="0" err="1">
                <a:ea typeface="Calibri" panose="020F0502020204030204" pitchFamily="34" charset="0"/>
                <a:cs typeface="Arial" panose="020B0604020202020204" pitchFamily="34" charset="0"/>
              </a:rPr>
              <a:t>Invest</a:t>
            </a:r>
            <a:r>
              <a:rPr lang="es-ES" sz="1600" b="1" dirty="0">
                <a:ea typeface="Calibri" panose="020F0502020204030204" pitchFamily="34" charset="0"/>
                <a:cs typeface="Arial" panose="020B0604020202020204" pitchFamily="34" charset="0"/>
              </a:rPr>
              <a:t>:</a:t>
            </a:r>
          </a:p>
          <a:p>
            <a:pPr algn="just"/>
            <a:endParaRPr lang="es-ES" sz="1600" i="1" dirty="0">
              <a:ea typeface="Calibri" panose="020F0502020204030204" pitchFamily="34" charset="0"/>
              <a:cs typeface="Arial" panose="020B0604020202020204" pitchFamily="34" charset="0"/>
            </a:endParaRPr>
          </a:p>
          <a:p>
            <a:pPr algn="just"/>
            <a:r>
              <a:rPr lang="es-ES" sz="1600" i="1" dirty="0">
                <a:ea typeface="Calibri" panose="020F0502020204030204" pitchFamily="34" charset="0"/>
                <a:cs typeface="Arial" panose="020B0604020202020204" pitchFamily="34" charset="0"/>
              </a:rPr>
              <a:t>“Es un instrumento de deuda regulado y sujeto al mismo mercado de capitales y regulación financiera que otros valores de renta fija. </a:t>
            </a:r>
            <a:r>
              <a:rPr lang="es-ES" sz="1600" b="1" i="1" dirty="0">
                <a:ea typeface="Calibri" panose="020F0502020204030204" pitchFamily="34" charset="0"/>
                <a:cs typeface="Arial" panose="020B0604020202020204" pitchFamily="34" charset="0"/>
              </a:rPr>
              <a:t>Se le considera un bono temático en tanto se destinen los recursos de la colocación exclusivamente a proyectos verdes y/o sociales</a:t>
            </a:r>
            <a:r>
              <a:rPr lang="es-ES" sz="1600" i="1" dirty="0">
                <a:ea typeface="Calibri" panose="020F0502020204030204" pitchFamily="34" charset="0"/>
                <a:cs typeface="Arial" panose="020B0604020202020204" pitchFamily="34" charset="0"/>
              </a:rPr>
              <a:t>. Por ello, representan una oportunidad para contribuir a alcanzar los Objetivos de Desarrollo Sostenible de la ONU. Adicionalmente, dichos bonos deben cumplir con ciertas características o criterios para poder ser considerados como tales, y los emisores deben comprometerse a cumplirlos. Los criterios más utilizados en el mercado son los definidos por la Asociación Internacional de Mercados de Capitales (ICMA, por sus siglas en inglés)”</a:t>
            </a:r>
          </a:p>
          <a:p>
            <a:pPr algn="just"/>
            <a:endParaRPr lang="es-ES" sz="1600" i="1" dirty="0">
              <a:effectLst/>
              <a:ea typeface="Calibri" panose="020F0502020204030204" pitchFamily="34" charset="0"/>
              <a:cs typeface="Arial" panose="020B0604020202020204" pitchFamily="34" charset="0"/>
            </a:endParaRPr>
          </a:p>
          <a:p>
            <a:pPr algn="just"/>
            <a:r>
              <a:rPr lang="es-ES" sz="1600" b="1" u="sng" dirty="0">
                <a:ea typeface="Calibri" panose="020F0502020204030204" pitchFamily="34" charset="0"/>
                <a:cs typeface="Arial" panose="020B0604020202020204" pitchFamily="34" charset="0"/>
              </a:rPr>
              <a:t>Adicionalmente, existe una variedad de bonos cuyo destino de fondos no está asociado específicamente a proyectos verdes y sociales</a:t>
            </a:r>
          </a:p>
        </p:txBody>
      </p:sp>
      <p:sp>
        <p:nvSpPr>
          <p:cNvPr id="13" name="Rectángulo 12"/>
          <p:cNvSpPr/>
          <p:nvPr/>
        </p:nvSpPr>
        <p:spPr>
          <a:xfrm>
            <a:off x="344434" y="1128763"/>
            <a:ext cx="5211238" cy="391271"/>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Calibri" panose="020F0502020204030204"/>
                <a:ea typeface="+mn-ea"/>
                <a:cs typeface="+mn-cs"/>
              </a:rPr>
              <a:t>Bonos temáticos</a:t>
            </a:r>
            <a:endParaRPr kumimoji="0" lang="es-CR"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ángulo 13"/>
          <p:cNvSpPr/>
          <p:nvPr/>
        </p:nvSpPr>
        <p:spPr>
          <a:xfrm>
            <a:off x="6251543" y="1128763"/>
            <a:ext cx="5211238" cy="391271"/>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s-ES" sz="1400" b="1" dirty="0">
                <a:solidFill>
                  <a:prstClr val="white"/>
                </a:solidFill>
              </a:rPr>
              <a:t>La empresa debe determinar cuál se ajusta a sus necesidades:</a:t>
            </a:r>
            <a:endParaRPr kumimoji="0" lang="es-CR"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a 1"/>
          <p:cNvGraphicFramePr>
            <a:graphicFrameLocks noGrp="1"/>
          </p:cNvGraphicFramePr>
          <p:nvPr>
            <p:extLst>
              <p:ext uri="{D42A27DB-BD31-4B8C-83A1-F6EECF244321}">
                <p14:modId xmlns:p14="http://schemas.microsoft.com/office/powerpoint/2010/main" val="467279808"/>
              </p:ext>
            </p:extLst>
          </p:nvPr>
        </p:nvGraphicFramePr>
        <p:xfrm>
          <a:off x="6258469" y="2071401"/>
          <a:ext cx="5211240" cy="351218"/>
        </p:xfrm>
        <a:graphic>
          <a:graphicData uri="http://schemas.openxmlformats.org/drawingml/2006/table">
            <a:tbl>
              <a:tblPr firstRow="1" bandRow="1">
                <a:tableStyleId>{5C22544A-7EE6-4342-B048-85BDC9FD1C3A}</a:tableStyleId>
              </a:tblPr>
              <a:tblGrid>
                <a:gridCol w="1737080">
                  <a:extLst>
                    <a:ext uri="{9D8B030D-6E8A-4147-A177-3AD203B41FA5}">
                      <a16:colId xmlns:a16="http://schemas.microsoft.com/office/drawing/2014/main" val="1987645643"/>
                    </a:ext>
                  </a:extLst>
                </a:gridCol>
                <a:gridCol w="1737080">
                  <a:extLst>
                    <a:ext uri="{9D8B030D-6E8A-4147-A177-3AD203B41FA5}">
                      <a16:colId xmlns:a16="http://schemas.microsoft.com/office/drawing/2014/main" val="2868933069"/>
                    </a:ext>
                  </a:extLst>
                </a:gridCol>
                <a:gridCol w="1737080">
                  <a:extLst>
                    <a:ext uri="{9D8B030D-6E8A-4147-A177-3AD203B41FA5}">
                      <a16:colId xmlns:a16="http://schemas.microsoft.com/office/drawing/2014/main" val="3883854596"/>
                    </a:ext>
                  </a:extLst>
                </a:gridCol>
              </a:tblGrid>
              <a:tr h="351218">
                <a:tc>
                  <a:txBody>
                    <a:bodyPr/>
                    <a:lstStyle/>
                    <a:p>
                      <a:pPr algn="ctr"/>
                      <a:r>
                        <a:rPr lang="es-CR" sz="1600" dirty="0"/>
                        <a:t>Bono verde</a:t>
                      </a:r>
                    </a:p>
                  </a:txBody>
                  <a:tcPr>
                    <a:solidFill>
                      <a:schemeClr val="bg1">
                        <a:lumMod val="65000"/>
                      </a:schemeClr>
                    </a:solidFill>
                  </a:tcPr>
                </a:tc>
                <a:tc>
                  <a:txBody>
                    <a:bodyPr/>
                    <a:lstStyle/>
                    <a:p>
                      <a:pPr algn="ctr"/>
                      <a:r>
                        <a:rPr lang="es-CR" sz="1600" dirty="0"/>
                        <a:t>Bono social</a:t>
                      </a:r>
                    </a:p>
                  </a:txBody>
                  <a:tcPr>
                    <a:solidFill>
                      <a:schemeClr val="bg1">
                        <a:lumMod val="65000"/>
                      </a:schemeClr>
                    </a:solidFill>
                  </a:tcPr>
                </a:tc>
                <a:tc>
                  <a:txBody>
                    <a:bodyPr/>
                    <a:lstStyle/>
                    <a:p>
                      <a:pPr algn="ctr"/>
                      <a:r>
                        <a:rPr lang="es-CR" sz="1600" dirty="0"/>
                        <a:t>Bono sostenible</a:t>
                      </a:r>
                    </a:p>
                  </a:txBody>
                  <a:tcPr>
                    <a:solidFill>
                      <a:schemeClr val="bg1">
                        <a:lumMod val="65000"/>
                      </a:schemeClr>
                    </a:solidFill>
                  </a:tcPr>
                </a:tc>
                <a:extLst>
                  <a:ext uri="{0D108BD9-81ED-4DB2-BD59-A6C34878D82A}">
                    <a16:rowId xmlns:a16="http://schemas.microsoft.com/office/drawing/2014/main" val="3980665407"/>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049170057"/>
              </p:ext>
            </p:extLst>
          </p:nvPr>
        </p:nvGraphicFramePr>
        <p:xfrm>
          <a:off x="6258471" y="2996658"/>
          <a:ext cx="5211238" cy="518160"/>
        </p:xfrm>
        <a:graphic>
          <a:graphicData uri="http://schemas.openxmlformats.org/drawingml/2006/table">
            <a:tbl>
              <a:tblPr firstRow="1" bandRow="1">
                <a:tableStyleId>{5C22544A-7EE6-4342-B048-85BDC9FD1C3A}</a:tableStyleId>
              </a:tblPr>
              <a:tblGrid>
                <a:gridCol w="2075039">
                  <a:extLst>
                    <a:ext uri="{9D8B030D-6E8A-4147-A177-3AD203B41FA5}">
                      <a16:colId xmlns:a16="http://schemas.microsoft.com/office/drawing/2014/main" val="255167062"/>
                    </a:ext>
                  </a:extLst>
                </a:gridCol>
                <a:gridCol w="3136199">
                  <a:extLst>
                    <a:ext uri="{9D8B030D-6E8A-4147-A177-3AD203B41FA5}">
                      <a16:colId xmlns:a16="http://schemas.microsoft.com/office/drawing/2014/main" val="121307501"/>
                    </a:ext>
                  </a:extLst>
                </a:gridCol>
              </a:tblGrid>
              <a:tr h="450004">
                <a:tc>
                  <a:txBody>
                    <a:bodyPr/>
                    <a:lstStyle/>
                    <a:p>
                      <a:r>
                        <a:rPr lang="es-CR" sz="1400" dirty="0"/>
                        <a:t>Estrategia general de sostenibilidad</a:t>
                      </a:r>
                    </a:p>
                  </a:txBody>
                  <a:tcPr>
                    <a:solidFill>
                      <a:schemeClr val="bg1">
                        <a:lumMod val="65000"/>
                      </a:schemeClr>
                    </a:solidFill>
                  </a:tcPr>
                </a:tc>
                <a:tc>
                  <a:txBody>
                    <a:bodyPr/>
                    <a:lstStyle/>
                    <a:p>
                      <a:r>
                        <a:rPr lang="es-CR" sz="1400" dirty="0"/>
                        <a:t>Estrategia vinculada a indicadores clave</a:t>
                      </a:r>
                      <a:r>
                        <a:rPr lang="es-CR" sz="1400" baseline="0" dirty="0"/>
                        <a:t> de desempeño</a:t>
                      </a:r>
                      <a:r>
                        <a:rPr lang="es-CR" sz="1400" dirty="0"/>
                        <a:t> </a:t>
                      </a:r>
                    </a:p>
                  </a:txBody>
                  <a:tcPr>
                    <a:solidFill>
                      <a:schemeClr val="bg1">
                        <a:lumMod val="65000"/>
                      </a:schemeClr>
                    </a:solidFill>
                  </a:tcPr>
                </a:tc>
                <a:extLst>
                  <a:ext uri="{0D108BD9-81ED-4DB2-BD59-A6C34878D82A}">
                    <a16:rowId xmlns:a16="http://schemas.microsoft.com/office/drawing/2014/main" val="1230820030"/>
                  </a:ext>
                </a:extLst>
              </a:tr>
            </a:tbl>
          </a:graphicData>
        </a:graphic>
      </p:graphicFrame>
    </p:spTree>
    <p:extLst>
      <p:ext uri="{BB962C8B-B14F-4D97-AF65-F5344CB8AC3E}">
        <p14:creationId xmlns:p14="http://schemas.microsoft.com/office/powerpoint/2010/main" val="2199904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CD5971954EA247B72C4537D9FF57FE" ma:contentTypeVersion="2" ma:contentTypeDescription="Create a new document." ma:contentTypeScope="" ma:versionID="7f4d0540d05c9e3f3980aec54f86e6fe">
  <xsd:schema xmlns:xsd="http://www.w3.org/2001/XMLSchema" xmlns:xs="http://www.w3.org/2001/XMLSchema" xmlns:p="http://schemas.microsoft.com/office/2006/metadata/properties" xmlns:ns2="44c2aac3-f0ee-422a-8edd-e7177f83e0ab" targetNamespace="http://schemas.microsoft.com/office/2006/metadata/properties" ma:root="true" ma:fieldsID="aa7d4d5a01c02ac0bdc24eeeda878251" ns2:_="">
    <xsd:import namespace="44c2aac3-f0ee-422a-8edd-e7177f83e0a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c2aac3-f0ee-422a-8edd-e7177f83e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468473-A1C7-43E0-8318-D287D2C61268}">
  <ds:schemaRefs>
    <ds:schemaRef ds:uri="http://purl.org/dc/dcmitype/"/>
    <ds:schemaRef ds:uri="http://schemas.openxmlformats.org/package/2006/metadata/core-properties"/>
    <ds:schemaRef ds:uri="44c2aac3-f0ee-422a-8edd-e7177f83e0ab"/>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 ds:uri="http://purl.org/dc/terms/"/>
  </ds:schemaRefs>
</ds:datastoreItem>
</file>

<file path=customXml/itemProps2.xml><?xml version="1.0" encoding="utf-8"?>
<ds:datastoreItem xmlns:ds="http://schemas.openxmlformats.org/officeDocument/2006/customXml" ds:itemID="{E0EB6095-ECC3-484A-848E-04ADC3DBB9E0}">
  <ds:schemaRefs>
    <ds:schemaRef ds:uri="http://schemas.microsoft.com/sharepoint/v3/contenttype/forms"/>
  </ds:schemaRefs>
</ds:datastoreItem>
</file>

<file path=customXml/itemProps3.xml><?xml version="1.0" encoding="utf-8"?>
<ds:datastoreItem xmlns:ds="http://schemas.openxmlformats.org/officeDocument/2006/customXml" ds:itemID="{C43191FD-1C09-4ECA-8968-2E6FA7280C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c2aac3-f0ee-422a-8edd-e7177f83e0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8113</TotalTime>
  <Words>2598</Words>
  <Application>Microsoft Office PowerPoint</Application>
  <PresentationFormat>Panorámica</PresentationFormat>
  <Paragraphs>260</Paragraphs>
  <Slides>22</Slides>
  <Notes>1</Notes>
  <HiddenSlides>4</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vt:lpstr>
      <vt:lpstr>Calibri</vt:lpstr>
      <vt:lpstr>Calibri Light</vt:lpstr>
      <vt:lpstr>Century Gothic</vt:lpstr>
      <vt:lpstr>Times New Roman</vt:lpstr>
      <vt:lpstr>Wingdings</vt:lpstr>
      <vt:lpstr>Tema de Office</vt:lpstr>
      <vt:lpstr>Presentación de PowerPoint</vt:lpstr>
      <vt:lpstr>Sergio Bermúdez Muñoz  Especialista en Sistemas Ambientales, Instituto Costarricense de Electricidad</vt:lpstr>
      <vt:lpstr>Presentación de PowerPoint</vt:lpstr>
      <vt:lpstr>Presentación de PowerPoint</vt:lpstr>
      <vt:lpstr>Presentación de PowerPoint</vt:lpstr>
      <vt:lpstr>Las acciones del ICE se enmarcan en el contexto del desarrollo sostenible nacional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Arroyo Cordero Kenneth</dc:creator>
  <cp:lastModifiedBy>Bermúdez Muñoz Sergio</cp:lastModifiedBy>
  <cp:revision>102</cp:revision>
  <dcterms:created xsi:type="dcterms:W3CDTF">2022-01-14T17:01:21Z</dcterms:created>
  <dcterms:modified xsi:type="dcterms:W3CDTF">2022-03-08T00:12:10Z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0x01010011CD5971954EA247B72C4537D9FF57FE</vt:lpwstr>
  </property>
</Properties>
</file>